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803873705" r:id="rId2"/>
    <p:sldId id="256" r:id="rId3"/>
    <p:sldId id="257" r:id="rId4"/>
    <p:sldId id="1803873706" r:id="rId5"/>
    <p:sldId id="258" r:id="rId6"/>
    <p:sldId id="261" r:id="rId7"/>
    <p:sldId id="1803873703" r:id="rId8"/>
    <p:sldId id="260" r:id="rId9"/>
    <p:sldId id="1803873708" r:id="rId10"/>
    <p:sldId id="263" r:id="rId11"/>
    <p:sldId id="264" r:id="rId12"/>
    <p:sldId id="265" r:id="rId13"/>
    <p:sldId id="266" r:id="rId14"/>
    <p:sldId id="267" r:id="rId15"/>
    <p:sldId id="1803873704" r:id="rId16"/>
    <p:sldId id="1803873707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208"/>
    <a:srgbClr val="C7E820"/>
    <a:srgbClr val="F3156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A446F-4CC4-4DF0-B3F1-874BBFA735A4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E3D11-3118-46F5-BB03-C7C73BA42E3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53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kologische-infrastruktur.ch/node/7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1/3 der untersuchten Arten und die Hälfte der Lebensraumtypen gelten als bedroht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211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779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leistet ihre Institution für die ÖI und was bezieht sie von der </a:t>
            </a:r>
            <a:r>
              <a:rPr lang="de-CH" dirty="0" err="1"/>
              <a:t>Öi</a:t>
            </a:r>
            <a:r>
              <a:rPr lang="de-CH" dirty="0"/>
              <a:t>? Kurzinputs und ein-zwei Fragen darauf.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363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Ökologische Infrastruktur ist ein landesweites</a:t>
            </a:r>
            <a:r>
              <a:rPr lang="de-CH" dirty="0">
                <a:hlinkClick r:id="rId3"/>
              </a:rPr>
              <a:t>1 </a:t>
            </a:r>
            <a:r>
              <a:rPr lang="de-CH" dirty="0"/>
              <a:t>, kohärentes</a:t>
            </a:r>
            <a:r>
              <a:rPr lang="de-CH" dirty="0">
                <a:hlinkClick r:id="rId3"/>
              </a:rPr>
              <a:t>2 </a:t>
            </a:r>
            <a:r>
              <a:rPr lang="de-CH" dirty="0"/>
              <a:t>und wirksames</a:t>
            </a:r>
            <a:r>
              <a:rPr lang="de-CH" dirty="0">
                <a:hlinkClick r:id="rId3"/>
              </a:rPr>
              <a:t>3 </a:t>
            </a:r>
            <a:r>
              <a:rPr lang="de-CH" dirty="0"/>
              <a:t>Netzwerk</a:t>
            </a:r>
            <a:r>
              <a:rPr lang="de-CH" dirty="0">
                <a:hlinkClick r:id="rId3"/>
              </a:rPr>
              <a:t>2 </a:t>
            </a:r>
            <a:r>
              <a:rPr lang="de-CH" dirty="0"/>
              <a:t>von Flächen, welche für die Biodiversität wichtig</a:t>
            </a:r>
            <a:r>
              <a:rPr lang="de-CH" dirty="0">
                <a:hlinkClick r:id="rId3"/>
              </a:rPr>
              <a:t>3 </a:t>
            </a:r>
            <a:r>
              <a:rPr lang="de-CH" dirty="0"/>
              <a:t>sind. Das Netzwerk wird auf nationaler, kantonaler und lokaler Ebene geplant und umgesetzt.</a:t>
            </a:r>
            <a:r>
              <a:rPr lang="de-CH" dirty="0">
                <a:hlinkClick r:id="rId3"/>
              </a:rPr>
              <a:t>4 </a:t>
            </a:r>
            <a:endParaRPr lang="de-CH" dirty="0"/>
          </a:p>
          <a:p>
            <a:r>
              <a:rPr lang="de-CH" dirty="0"/>
              <a:t>Die Ökologische Infrastruktur umfasst nach einheitlichen Kriterien ausgewiesene</a:t>
            </a:r>
            <a:r>
              <a:rPr lang="de-CH" dirty="0">
                <a:hlinkClick r:id="rId3"/>
              </a:rPr>
              <a:t>5 </a:t>
            </a:r>
            <a:r>
              <a:rPr lang="de-CH" dirty="0"/>
              <a:t>, ökologisch und räumlich repräsentative</a:t>
            </a:r>
            <a:r>
              <a:rPr lang="de-CH" dirty="0">
                <a:hlinkClick r:id="rId3"/>
              </a:rPr>
              <a:t>6 </a:t>
            </a:r>
            <a:r>
              <a:rPr lang="de-CH" dirty="0"/>
              <a:t>Kern-</a:t>
            </a:r>
            <a:r>
              <a:rPr lang="de-CH" dirty="0">
                <a:hlinkClick r:id="rId3"/>
              </a:rPr>
              <a:t>7 </a:t>
            </a:r>
            <a:r>
              <a:rPr lang="de-CH" dirty="0"/>
              <a:t>und Vernetzungsgebiete</a:t>
            </a:r>
            <a:r>
              <a:rPr lang="de-CH" dirty="0">
                <a:hlinkClick r:id="rId3"/>
              </a:rPr>
              <a:t>8 </a:t>
            </a:r>
            <a:r>
              <a:rPr lang="de-CH" dirty="0"/>
              <a:t>. Diese sind geeignet im Raum verteilt</a:t>
            </a:r>
            <a:r>
              <a:rPr lang="de-CH" dirty="0">
                <a:hlinkClick r:id="rId3"/>
              </a:rPr>
              <a:t>9 </a:t>
            </a:r>
            <a:r>
              <a:rPr lang="de-CH" dirty="0"/>
              <a:t>und von ausreichender Quantität</a:t>
            </a:r>
            <a:r>
              <a:rPr lang="de-CH" dirty="0">
                <a:hlinkClick r:id="rId3"/>
              </a:rPr>
              <a:t>10 </a:t>
            </a:r>
            <a:r>
              <a:rPr lang="de-CH" dirty="0"/>
              <a:t>und Qualität</a:t>
            </a:r>
            <a:r>
              <a:rPr lang="de-CH" dirty="0">
                <a:hlinkClick r:id="rId3"/>
              </a:rPr>
              <a:t>11 </a:t>
            </a:r>
            <a:r>
              <a:rPr lang="de-CH" dirty="0"/>
              <a:t>. Die Ökologische Infrastruktur sorgt zusammen mit einer biodiversitätsverträglichen Nutzung</a:t>
            </a:r>
            <a:r>
              <a:rPr lang="de-CH" dirty="0">
                <a:hlinkClick r:id="rId3"/>
              </a:rPr>
              <a:t>12 </a:t>
            </a:r>
            <a:r>
              <a:rPr lang="de-CH" dirty="0"/>
              <a:t>der ganzen Landesfläche und der Artenförderung</a:t>
            </a:r>
            <a:r>
              <a:rPr lang="de-CH" dirty="0">
                <a:hlinkClick r:id="rId3"/>
              </a:rPr>
              <a:t>13 </a:t>
            </a:r>
            <a:r>
              <a:rPr lang="de-CH" dirty="0"/>
              <a:t>für die langfristige Erhaltung und Förderung der biologischen Vielfalt. Insbesondere gewährleistet sie in allen biogeographischen Regionen</a:t>
            </a:r>
            <a:r>
              <a:rPr lang="de-CH" dirty="0">
                <a:hlinkClick r:id="rId3"/>
              </a:rPr>
              <a:t>14 </a:t>
            </a:r>
            <a:r>
              <a:rPr lang="de-CH" dirty="0"/>
              <a:t>die Sicherung der prioritären und gefährdeten Lebensräume</a:t>
            </a:r>
            <a:r>
              <a:rPr lang="de-CH" dirty="0">
                <a:hlinkClick r:id="rId3"/>
              </a:rPr>
              <a:t>15 </a:t>
            </a:r>
            <a:r>
              <a:rPr lang="de-CH" dirty="0"/>
              <a:t>und Arten</a:t>
            </a:r>
            <a:r>
              <a:rPr lang="de-CH" dirty="0">
                <a:hlinkClick r:id="rId3"/>
              </a:rPr>
              <a:t>16 </a:t>
            </a:r>
            <a:r>
              <a:rPr lang="de-CH" dirty="0"/>
              <a:t>in überlebensfähigen Beständen</a:t>
            </a:r>
            <a:r>
              <a:rPr lang="de-CH" dirty="0">
                <a:hlinkClick r:id="rId3"/>
              </a:rPr>
              <a:t>17 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770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966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Landröhrichte, Flachmoore, Streuwiesen; Moor-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Weidengebusche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Nährstoffreiche Nasswiesen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Hochmoore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Vernetzte Feuchtflächen im Wald und im Kulturland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langsam fliessende und stehende Gewässer (Uferzone) und ihre Ufer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 Stillgewässer, Teiche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Bäche,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Auenwälder,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Trockenwiesen und -weiden und artenreiche Fettwiesen, </a:t>
            </a:r>
            <a:r>
              <a:rPr lang="de-CH" dirty="0"/>
              <a:t> 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Zwergstrauchheiden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Gebirgs-Magerrasen,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Waldränder (und Lichtungen),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Trockenwarme Laubwälder,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Laubwälder mittlerer Verhältnisse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Gebirgs-Nadelwälder,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Kies- und Sandgruben,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Brachen und Unkrautfluren (Landwirtschaft),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Felsen- und Geröllfluren,</a:t>
            </a:r>
            <a:r>
              <a:rPr lang="de-CH" dirty="0"/>
              <a:t> 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Ruderalfluren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Siedlungs- und Industriegebiet (inkl. Verkehrsflächen)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mit Bäumen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Gebäudenutzende Arten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Hochstamm-Obstgärten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Artenreiche Rebberge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Hecken, Haine und Gehölze, isolierte Bäume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Strukturreiche, extensive Kulturlandschaften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1965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Landröhrichte, Flachmoore, Streuwiesen; Moor-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Weidengebusche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Nährstoffreiche Nasswiesen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Hochmoore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Vernetzte Feuchtflächen im Wald und im Kulturland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langsam fliessende und stehende Gewässer (Uferzone) und ihre Ufer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Kleine Stillgewässer, Teiche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Bäche,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Auenwälder, 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Trockenwiesen und -weiden und artenreiche Fettwiesen, </a:t>
            </a:r>
            <a:r>
              <a:rPr lang="de-CH" dirty="0"/>
              <a:t> 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Zwergstrauchheiden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Gebirgs-Magerrasen,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Waldränder (und Lichtungen),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Trockenwarme Laubwälder,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Laubwälder mittlerer Verhältnisse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Gebirgs-Nadelwälder,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Kies- und Sandgruben,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Brachen und Unkrautfluren (Landwirtschaft),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Felsen- und Geröllfluren,</a:t>
            </a:r>
            <a:r>
              <a:rPr lang="de-CH" dirty="0"/>
              <a:t> </a:t>
            </a:r>
            <a:r>
              <a:rPr lang="de-CH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Ruderalfluren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 Siedlungs- und Industriegebiet (inkl. Verkehrsflächen)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Park mit Bäumen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Gebäudenutzende Arten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Hochstamm-Obstgärten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Artenreiche Rebberge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Hecken, Haine und Gehölze, isolierte Bäume</a:t>
            </a:r>
            <a:r>
              <a:rPr lang="de-CH" dirty="0"/>
              <a:t> </a:t>
            </a:r>
            <a:r>
              <a:rPr lang="de-CH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Strukturreiche, extensive Kulturlandschaften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016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277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7987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095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E3D11-3118-46F5-BB03-C7C73BA42E3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8636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E1F72E-AA5E-448C-BCE7-785BCA11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8CE7B9-C6C8-4BA4-9645-5023BE308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C55DC3-A8C5-4154-ABE0-1E473113C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7FE204-ACD7-4547-91ED-3D100375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07590D-CCE0-4A35-830C-29BD87D9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085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17568-7812-4891-9118-500A99E00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A59B92C-A7C3-4E65-808E-4987F2929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0B6ECC-E9EC-4A22-A2B3-9A3BD1BF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F3EA0F-F0D7-4EB6-992D-A8F72913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C7B142-DC68-4BCF-87FD-BAC8F997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086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50B80A-A566-4A69-B951-7466B64A3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4FE7FD-7421-44D7-967D-D07109AE8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3D7183-203E-4EE1-86F1-665E11899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026B5-8E7E-4150-A703-88DBA7F9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8287AD-7FB2-4EC1-8C60-858E5CD9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356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B1FE6-D27A-4E75-BD93-75F545436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FA90D2-3F82-4038-B056-41B5FEA58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371EC-88E4-4FEC-B1BC-3C92150C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E26CB-E803-4D65-AB9E-F4D418C4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E9BF41-9878-4B77-A024-BAD51F4F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319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6C426-8F09-4E00-9E20-74B39677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720BD3-DB3D-4580-9179-873D9B594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EF2948-8220-4C9C-A112-F61927871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780BCD-B273-46D4-9756-82B8F0D1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96725B-9441-4A6F-B374-8C5AAEE41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786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9AF45-9CD8-4E26-A1F9-649B3C81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EB083-3925-41ED-B36F-9B629F6E8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6183D0E-1A89-4C24-B6FA-57B6761FF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08DA47-4A90-4C1D-A00E-FFB014105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225A9C-5089-498B-A476-27BD6505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42101D-0F61-4E52-BA11-8A6E0B2A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92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C10A5-C100-4222-9187-7666B1AC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157E21-2F84-4E4D-9E8A-D718C2533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4CA2D77-3C74-4B59-9859-A6ABB1353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D3F496-C54A-4197-B585-946041937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8601DBE-E7DB-4738-A024-9DF3D5C41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2D7589-FE2E-4C2E-95A4-FF58A878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4430559-9F55-451F-87F0-E80F5CB2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65B4BCF-8499-4C46-ACB1-022B4CB4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77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EF246-F54A-4934-B4C8-A6FB162F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5C97E3-CD60-4E15-B6FD-5667204E4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1E2513-0746-465E-8F90-E94D60E0C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0FAE58-C1B6-4E6D-93B2-E3811F35A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606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5D17B7-EF3B-418D-B0CD-F2C2F256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138213-1A5C-42DE-BC48-400995E2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15752B-76C5-4070-B87F-A6C23C711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031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98B10F-D39E-4207-B814-BD6C68DBF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6C818A-10D5-4620-8D6F-EA52A132D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C6849F-804E-4A9D-8F5D-AF8AD682D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E6E02B-8744-4973-8493-2A46A331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CBC660-CF0B-43D9-B3C6-A27369226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A2DC57-C517-43C4-8996-70A50F7B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702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F15E0-D34D-4163-8230-4AC3B5D2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8A4923-9AD3-4FB7-AB99-96E4D30673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F8093A-5992-48B2-A778-87ABCFB60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9EFC42-EB67-493E-9BE0-A9BB08AC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304327-3D5C-4C2F-A960-1FC14E6D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EE5686-1EA7-4478-94AA-21CD91C6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264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D1FA9-93E6-4A5F-A73F-779BFC8E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A809B8-583F-4985-B6D9-893322FF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3778D9-C386-474E-86BE-8B7B8DF65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F6541-1D52-4530-B6E4-53C851481B87}" type="datetimeFigureOut">
              <a:rPr lang="de-CH" smtClean="0"/>
              <a:t>25.08.2022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E1BEEE-B97D-4C16-875E-41EF2B1ED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AACA92-2CDC-4699-ADC0-A0E1A74B9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085A-FE46-450C-8787-303E4A24087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116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DF11B5-4B67-442A-97B4-DACC53D8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0C709-607A-4B0B-B8F2-033F9A29E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E40EBB0F-BC5E-4C67-A9D6-F3B615CC3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18249"/>
              </p:ext>
            </p:extLst>
          </p:nvPr>
        </p:nvGraphicFramePr>
        <p:xfrm>
          <a:off x="-1" y="0"/>
          <a:ext cx="12210223" cy="686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10160000" imgH="5715000" progId="AcroExch.Document.DC">
                  <p:embed/>
                </p:oleObj>
              </mc:Choice>
              <mc:Fallback>
                <p:oleObj name="Acrobat Document" r:id="rId3" imgW="10160000" imgH="5715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210223" cy="6868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79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wie gut?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FA6C09B-1323-4922-ACF1-5871A04342B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7625080" cy="494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Tx/>
              <a:buChar char="-"/>
            </a:pPr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CDF3DE8-23C5-473D-B44D-8B058E39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b="1" dirty="0"/>
              <a:t>Qualität</a:t>
            </a:r>
            <a:r>
              <a:rPr lang="de-CH" dirty="0"/>
              <a:t> der Flächen:</a:t>
            </a:r>
          </a:p>
          <a:p>
            <a:pPr marL="0" indent="0">
              <a:buNone/>
            </a:pPr>
            <a:r>
              <a:rPr lang="de-CH" dirty="0"/>
              <a:t>In </a:t>
            </a:r>
            <a:r>
              <a:rPr lang="de-CH" b="1" dirty="0"/>
              <a:t>Kerngebieten</a:t>
            </a:r>
            <a:r>
              <a:rPr lang="de-CH" dirty="0"/>
              <a:t> ist das Management auf die Erhaltung und Aufwertung der Lebensraumtypen sowie auf die Bedürfnisse prioritärer Arten ausgerichtet, in </a:t>
            </a:r>
            <a:r>
              <a:rPr lang="de-CH" b="1" dirty="0"/>
              <a:t>Vernetzungsgebieten</a:t>
            </a:r>
            <a:r>
              <a:rPr lang="de-CH" dirty="0"/>
              <a:t> auch auf die Mobilitätsansprüche prioritärer Arten.</a:t>
            </a:r>
          </a:p>
          <a:p>
            <a:pPr marL="0" indent="0">
              <a:buNone/>
            </a:pPr>
            <a:r>
              <a:rPr lang="de-CH" dirty="0"/>
              <a:t>Bestehende Schutzgebiete:</a:t>
            </a:r>
          </a:p>
          <a:p>
            <a:pPr>
              <a:buFontTx/>
              <a:buChar char="-"/>
            </a:pPr>
            <a:r>
              <a:rPr lang="de-CH" dirty="0"/>
              <a:t>Nationale Inventare und Nationalpark</a:t>
            </a:r>
          </a:p>
          <a:p>
            <a:pPr>
              <a:buFontTx/>
              <a:buChar char="-"/>
            </a:pPr>
            <a:r>
              <a:rPr lang="de-CH" dirty="0"/>
              <a:t>Kantonale/kommunale Inventare</a:t>
            </a:r>
          </a:p>
          <a:p>
            <a:pPr>
              <a:buFontTx/>
              <a:buChar char="-"/>
            </a:pPr>
            <a:r>
              <a:rPr lang="de-CH" dirty="0"/>
              <a:t>Waldreservate</a:t>
            </a:r>
          </a:p>
          <a:p>
            <a:pPr>
              <a:buFontTx/>
              <a:buChar char="-"/>
            </a:pPr>
            <a:r>
              <a:rPr lang="de-CH" dirty="0"/>
              <a:t>Private Schutzgebiete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60A7F4C-9123-42D3-96A5-E279279CD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120" y="3644830"/>
            <a:ext cx="348488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wie sicher?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FA6C09B-1323-4922-ACF1-5871A04342B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7625080" cy="494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Tx/>
              <a:buChar char="-"/>
            </a:pPr>
            <a:endParaRPr lang="de-CH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CDF3DE8-23C5-473D-B44D-8B058E39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9220200" cy="4663123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Flächenkategorie:		       Sicherungsinstrument: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60A7F4C-9123-42D3-96A5-E279279CD4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7120" y="3228270"/>
            <a:ext cx="3484880" cy="177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C8B3762-1714-4BF6-914B-DEE6DF1AC9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054" y="3403213"/>
            <a:ext cx="779746" cy="11086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9E85CC8-3228-4D03-8BB0-247227BEE2E3}"/>
              </a:ext>
            </a:extLst>
          </p:cNvPr>
          <p:cNvSpPr/>
          <p:nvPr/>
        </p:nvSpPr>
        <p:spPr>
          <a:xfrm>
            <a:off x="838200" y="3062754"/>
            <a:ext cx="3291840" cy="812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Flächen mit Qualität ausserhalb der nationalen Inventare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121400A-891C-4AC3-AFC9-BEEC5FDC3FA5}"/>
              </a:ext>
            </a:extLst>
          </p:cNvPr>
          <p:cNvSpPr/>
          <p:nvPr/>
        </p:nvSpPr>
        <p:spPr>
          <a:xfrm>
            <a:off x="838200" y="3977674"/>
            <a:ext cx="3291840" cy="812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Ergänzungsbedarf: Aufwertung von Flächen für neue Kerngebiete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D69F52D-9620-441D-AFFE-3C246114BF14}"/>
              </a:ext>
            </a:extLst>
          </p:cNvPr>
          <p:cNvSpPr/>
          <p:nvPr/>
        </p:nvSpPr>
        <p:spPr>
          <a:xfrm>
            <a:off x="838200" y="4925024"/>
            <a:ext cx="3291840" cy="812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Bestehende Vernetzungsgebiete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AB16BD7-E8EE-49C4-9483-0651EC8EEE45}"/>
              </a:ext>
            </a:extLst>
          </p:cNvPr>
          <p:cNvSpPr/>
          <p:nvPr/>
        </p:nvSpPr>
        <p:spPr>
          <a:xfrm>
            <a:off x="838200" y="5858237"/>
            <a:ext cx="3291840" cy="812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Ergänzungsbedarf Vernetzungsgebiete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309C0D7-D9A7-454C-BE54-6801D9A70E76}"/>
              </a:ext>
            </a:extLst>
          </p:cNvPr>
          <p:cNvSpPr/>
          <p:nvPr/>
        </p:nvSpPr>
        <p:spPr>
          <a:xfrm>
            <a:off x="838200" y="2125564"/>
            <a:ext cx="3291840" cy="8124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Nationale und kantonale Inventare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81DE4F5-3396-4F80-BED8-F0849C11A252}"/>
              </a:ext>
            </a:extLst>
          </p:cNvPr>
          <p:cNvSpPr/>
          <p:nvPr/>
        </p:nvSpPr>
        <p:spPr>
          <a:xfrm>
            <a:off x="4292600" y="2352810"/>
            <a:ext cx="538480" cy="357920"/>
          </a:xfrm>
          <a:prstGeom prst="rightArrow">
            <a:avLst/>
          </a:prstGeom>
          <a:solidFill>
            <a:srgbClr val="54920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31B35DF6-2342-4815-B066-84FF2473706F}"/>
              </a:ext>
            </a:extLst>
          </p:cNvPr>
          <p:cNvSpPr/>
          <p:nvPr/>
        </p:nvSpPr>
        <p:spPr>
          <a:xfrm>
            <a:off x="4292600" y="3224253"/>
            <a:ext cx="538480" cy="357920"/>
          </a:xfrm>
          <a:prstGeom prst="rightArrow">
            <a:avLst/>
          </a:prstGeom>
          <a:solidFill>
            <a:srgbClr val="54920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FC4D11C2-B4C7-4A66-9571-80AB4FB7658F}"/>
              </a:ext>
            </a:extLst>
          </p:cNvPr>
          <p:cNvSpPr/>
          <p:nvPr/>
        </p:nvSpPr>
        <p:spPr>
          <a:xfrm>
            <a:off x="4292600" y="4204920"/>
            <a:ext cx="538480" cy="357920"/>
          </a:xfrm>
          <a:prstGeom prst="rightArrow">
            <a:avLst/>
          </a:prstGeom>
          <a:solidFill>
            <a:srgbClr val="54920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D48DB54A-E33E-4888-9673-56E14F14DA42}"/>
              </a:ext>
            </a:extLst>
          </p:cNvPr>
          <p:cNvSpPr/>
          <p:nvPr/>
        </p:nvSpPr>
        <p:spPr>
          <a:xfrm rot="1527686">
            <a:off x="4290060" y="5152270"/>
            <a:ext cx="538480" cy="357920"/>
          </a:xfrm>
          <a:prstGeom prst="rightArrow">
            <a:avLst/>
          </a:prstGeom>
          <a:solidFill>
            <a:srgbClr val="54920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6212FE9C-7DDB-43A8-9952-AFDFA343BB41}"/>
              </a:ext>
            </a:extLst>
          </p:cNvPr>
          <p:cNvSpPr/>
          <p:nvPr/>
        </p:nvSpPr>
        <p:spPr>
          <a:xfrm rot="19796327">
            <a:off x="4290060" y="6026494"/>
            <a:ext cx="538480" cy="357920"/>
          </a:xfrm>
          <a:prstGeom prst="rightArrow">
            <a:avLst/>
          </a:prstGeom>
          <a:solidFill>
            <a:srgbClr val="549208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BA51C6E-4C8C-47B4-98D1-DEA6261F402E}"/>
              </a:ext>
            </a:extLst>
          </p:cNvPr>
          <p:cNvSpPr/>
          <p:nvPr/>
        </p:nvSpPr>
        <p:spPr>
          <a:xfrm>
            <a:off x="5171440" y="2125564"/>
            <a:ext cx="3291840" cy="812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Bestehend: Vollzug sicherstellen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F1410A9-7B35-4633-9EDC-3A49C778FC43}"/>
              </a:ext>
            </a:extLst>
          </p:cNvPr>
          <p:cNvSpPr/>
          <p:nvPr/>
        </p:nvSpPr>
        <p:spPr>
          <a:xfrm>
            <a:off x="5171440" y="3043148"/>
            <a:ext cx="3291840" cy="812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Nationales Inventar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61CB56-4134-48FC-875E-3A45FA71C810}"/>
              </a:ext>
            </a:extLst>
          </p:cNvPr>
          <p:cNvSpPr/>
          <p:nvPr/>
        </p:nvSpPr>
        <p:spPr>
          <a:xfrm>
            <a:off x="5171440" y="3962804"/>
            <a:ext cx="3291840" cy="812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Nationales Konzept nach Art. 13 RPG und darauf kantonale Richtpläne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4CD268E4-20E5-4A3C-A928-FB4A4B59902C}"/>
              </a:ext>
            </a:extLst>
          </p:cNvPr>
          <p:cNvSpPr/>
          <p:nvPr/>
        </p:nvSpPr>
        <p:spPr>
          <a:xfrm>
            <a:off x="5171440" y="5344160"/>
            <a:ext cx="3291840" cy="812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/>
              <a:t>Sachplan</a:t>
            </a:r>
            <a:r>
              <a:rPr lang="de-CH" dirty="0"/>
              <a:t> nach Art. 13 RPG und darauf kantonale Richtpläne </a:t>
            </a:r>
          </a:p>
        </p:txBody>
      </p:sp>
    </p:spTree>
    <p:extLst>
      <p:ext uri="{BB962C8B-B14F-4D97-AF65-F5344CB8AC3E}">
        <p14:creationId xmlns:p14="http://schemas.microsoft.com/office/powerpoint/2010/main" val="57640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wann?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1CDF3DE8-23C5-473D-B44D-8B058E393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3083401"/>
            <a:ext cx="11104880" cy="3689758"/>
          </a:xfrm>
        </p:spPr>
        <p:txBody>
          <a:bodyPr vert="vert270">
            <a:normAutofit fontScale="92500" lnSpcReduction="10000"/>
          </a:bodyPr>
          <a:lstStyle/>
          <a:p>
            <a:pPr marL="0" indent="0" algn="r">
              <a:buNone/>
            </a:pPr>
            <a:r>
              <a:rPr lang="de-CH" sz="2400" dirty="0"/>
              <a:t>Pilotprojekte in Kantonen AG, BE, ZH</a:t>
            </a:r>
          </a:p>
          <a:p>
            <a:pPr marL="0" indent="0" algn="r">
              <a:buNone/>
            </a:pPr>
            <a:r>
              <a:rPr lang="de-CH" sz="2400" dirty="0"/>
              <a:t>Pilotprojekte in </a:t>
            </a:r>
            <a:r>
              <a:rPr lang="de-CH" sz="2400" dirty="0" err="1"/>
              <a:t>Pärken</a:t>
            </a:r>
            <a:r>
              <a:rPr lang="de-CH" sz="2400" dirty="0"/>
              <a:t> – aktuell valpar.ch</a:t>
            </a:r>
          </a:p>
          <a:p>
            <a:pPr marL="0" indent="0" algn="r">
              <a:buNone/>
            </a:pPr>
            <a:r>
              <a:rPr lang="de-CH" sz="2400" dirty="0"/>
              <a:t>2021: Grundlagen (Studie </a:t>
            </a:r>
            <a:r>
              <a:rPr lang="de-CH" sz="2400" dirty="0" err="1"/>
              <a:t>InfoSpecies</a:t>
            </a:r>
            <a:r>
              <a:rPr lang="de-CH" sz="2400" dirty="0"/>
              <a:t>, BAFU Arbeitshilfe)</a:t>
            </a:r>
          </a:p>
          <a:p>
            <a:pPr marL="0" indent="0" algn="r">
              <a:buNone/>
            </a:pPr>
            <a:r>
              <a:rPr lang="de-CH" sz="2400" dirty="0"/>
              <a:t>2021: Start Fachplanung in den Kantonen (PV BAFU)</a:t>
            </a:r>
          </a:p>
          <a:p>
            <a:pPr marL="0" indent="0" algn="r">
              <a:buNone/>
            </a:pPr>
            <a:r>
              <a:rPr lang="de-CH" sz="2400" dirty="0">
                <a:solidFill>
                  <a:srgbClr val="FF00FF"/>
                </a:solidFill>
              </a:rPr>
              <a:t>Bundeskonzept RPG für ÖI-Kerngebiete</a:t>
            </a:r>
          </a:p>
          <a:p>
            <a:pPr marL="0" indent="0" algn="r">
              <a:buNone/>
            </a:pPr>
            <a:r>
              <a:rPr lang="de-CH" sz="2400" dirty="0">
                <a:solidFill>
                  <a:srgbClr val="FF00FF"/>
                </a:solidFill>
              </a:rPr>
              <a:t>Konzept für Aufgabenteilung und Integration in andere Politiken</a:t>
            </a:r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r>
              <a:rPr lang="de-CH" sz="2400" dirty="0" err="1">
                <a:solidFill>
                  <a:srgbClr val="FF00FF"/>
                </a:solidFill>
              </a:rPr>
              <a:t>Sachplan</a:t>
            </a:r>
            <a:r>
              <a:rPr lang="de-CH" sz="2400" dirty="0">
                <a:solidFill>
                  <a:srgbClr val="FF00FF"/>
                </a:solidFill>
              </a:rPr>
              <a:t> RPG für ÖI-Vernetzungsgebiete</a:t>
            </a: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r>
              <a:rPr lang="de-CH" sz="2400" dirty="0"/>
              <a:t>2024: Planung abgeschlossen</a:t>
            </a:r>
          </a:p>
          <a:p>
            <a:pPr marL="0" indent="0" algn="r">
              <a:buNone/>
            </a:pPr>
            <a:r>
              <a:rPr lang="de-CH" sz="2400" dirty="0"/>
              <a:t>2025: Start Umsetzung: politische und raumplanerische Verankerung; Aufwertung und Sicherung zusätzlicher Flächen</a:t>
            </a:r>
          </a:p>
          <a:p>
            <a:pPr marL="0" indent="0" algn="r">
              <a:buNone/>
            </a:pPr>
            <a:endParaRPr lang="de-CH" sz="2400" dirty="0"/>
          </a:p>
          <a:p>
            <a:pPr marL="0" indent="0" algn="r">
              <a:buNone/>
            </a:pPr>
            <a:r>
              <a:rPr lang="de-CH" sz="2400" dirty="0"/>
              <a:t>ÖI erstellt, verankert und betriebsbereit</a:t>
            </a:r>
          </a:p>
          <a:p>
            <a:pPr marL="0" indent="0" algn="r">
              <a:buNone/>
            </a:pPr>
            <a:r>
              <a:rPr lang="de-CH" sz="2400" dirty="0"/>
              <a:t>Ab 2040: Betrieb ÖI</a:t>
            </a:r>
          </a:p>
        </p:txBody>
      </p:sp>
      <p:sp>
        <p:nvSpPr>
          <p:cNvPr id="7" name="Pfeil: Fünfeck 6">
            <a:extLst>
              <a:ext uri="{FF2B5EF4-FFF2-40B4-BE49-F238E27FC236}">
                <a16:creationId xmlns:a16="http://schemas.microsoft.com/office/drawing/2014/main" id="{1170CBAB-535C-4E11-930C-C87DAA9C0DAC}"/>
              </a:ext>
            </a:extLst>
          </p:cNvPr>
          <p:cNvSpPr/>
          <p:nvPr/>
        </p:nvSpPr>
        <p:spPr>
          <a:xfrm>
            <a:off x="274320" y="2501424"/>
            <a:ext cx="11287760" cy="467360"/>
          </a:xfrm>
          <a:prstGeom prst="homePlat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794D6A0-5E75-4DD1-B80A-7C84B6C5637F}"/>
              </a:ext>
            </a:extLst>
          </p:cNvPr>
          <p:cNvSpPr/>
          <p:nvPr/>
        </p:nvSpPr>
        <p:spPr>
          <a:xfrm>
            <a:off x="2570480" y="2501028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B1318BC-7D38-4A4C-85FB-B07AC7F16047}"/>
              </a:ext>
            </a:extLst>
          </p:cNvPr>
          <p:cNvSpPr/>
          <p:nvPr/>
        </p:nvSpPr>
        <p:spPr>
          <a:xfrm>
            <a:off x="8080465" y="2501028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4CF218B-28EC-457C-9C66-D59498969F7B}"/>
              </a:ext>
            </a:extLst>
          </p:cNvPr>
          <p:cNvSpPr/>
          <p:nvPr/>
        </p:nvSpPr>
        <p:spPr>
          <a:xfrm>
            <a:off x="8977085" y="2493815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5C495E3-E9F7-4BD5-8F1C-AC953001B917}"/>
              </a:ext>
            </a:extLst>
          </p:cNvPr>
          <p:cNvSpPr/>
          <p:nvPr/>
        </p:nvSpPr>
        <p:spPr>
          <a:xfrm>
            <a:off x="439420" y="2503488"/>
            <a:ext cx="157480" cy="579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1D9CB2F-3248-4805-8CEF-E64C49F95BE9}"/>
              </a:ext>
            </a:extLst>
          </p:cNvPr>
          <p:cNvSpPr/>
          <p:nvPr/>
        </p:nvSpPr>
        <p:spPr>
          <a:xfrm>
            <a:off x="2037080" y="2498568"/>
            <a:ext cx="157480" cy="579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02E009D-2B62-4969-9078-1FEEF0E27E97}"/>
              </a:ext>
            </a:extLst>
          </p:cNvPr>
          <p:cNvSpPr/>
          <p:nvPr/>
        </p:nvSpPr>
        <p:spPr>
          <a:xfrm>
            <a:off x="1257300" y="2493815"/>
            <a:ext cx="157480" cy="579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74F801D-FFD4-468F-80B9-A608C5B8620B}"/>
              </a:ext>
            </a:extLst>
          </p:cNvPr>
          <p:cNvSpPr/>
          <p:nvPr/>
        </p:nvSpPr>
        <p:spPr>
          <a:xfrm>
            <a:off x="10777220" y="2513252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DC26EC5-C778-48ED-A4BC-948A8D214745}"/>
              </a:ext>
            </a:extLst>
          </p:cNvPr>
          <p:cNvSpPr/>
          <p:nvPr/>
        </p:nvSpPr>
        <p:spPr>
          <a:xfrm>
            <a:off x="10460999" y="2501352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873171B-B856-4A84-9291-5D3261766BF3}"/>
              </a:ext>
            </a:extLst>
          </p:cNvPr>
          <p:cNvSpPr txBox="1"/>
          <p:nvPr/>
        </p:nvSpPr>
        <p:spPr>
          <a:xfrm>
            <a:off x="274320" y="1158579"/>
            <a:ext cx="11186103" cy="1325563"/>
          </a:xfrm>
          <a:prstGeom prst="rect">
            <a:avLst/>
          </a:prstGeom>
          <a:noFill/>
        </p:spPr>
        <p:txBody>
          <a:bodyPr vert="vert270" wrap="square" rIns="288000" bIns="36000" rtlCol="0">
            <a:spAutoFit/>
          </a:bodyPr>
          <a:lstStyle/>
          <a:p>
            <a:r>
              <a:rPr lang="de-CH" dirty="0"/>
              <a:t>2016-19 </a:t>
            </a:r>
          </a:p>
          <a:p>
            <a:endParaRPr lang="de-CH" dirty="0"/>
          </a:p>
          <a:p>
            <a:r>
              <a:rPr lang="de-CH" dirty="0"/>
              <a:t>Ab 2014</a:t>
            </a:r>
          </a:p>
          <a:p>
            <a:r>
              <a:rPr lang="de-CH" dirty="0"/>
              <a:t>2020-2024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2021</a:t>
            </a:r>
          </a:p>
          <a:p>
            <a:endParaRPr lang="de-CH" dirty="0"/>
          </a:p>
          <a:p>
            <a:r>
              <a:rPr lang="de-CH" dirty="0"/>
              <a:t>Ab 2021</a:t>
            </a:r>
          </a:p>
          <a:p>
            <a:endParaRPr lang="de-CH" dirty="0"/>
          </a:p>
          <a:p>
            <a:r>
              <a:rPr lang="de-CH" dirty="0">
                <a:solidFill>
                  <a:srgbClr val="FF00FF"/>
                </a:solidFill>
              </a:rPr>
              <a:t>2021-23</a:t>
            </a:r>
          </a:p>
          <a:p>
            <a:endParaRPr lang="de-CH" dirty="0"/>
          </a:p>
          <a:p>
            <a:r>
              <a:rPr lang="de-CH" dirty="0">
                <a:solidFill>
                  <a:srgbClr val="FF00FF"/>
                </a:solidFill>
              </a:rPr>
              <a:t>2021-23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>
                <a:solidFill>
                  <a:srgbClr val="FF00FF"/>
                </a:solidFill>
              </a:rPr>
              <a:t>2022-24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2024</a:t>
            </a:r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2025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2040</a:t>
            </a:r>
          </a:p>
          <a:p>
            <a:endParaRPr lang="de-CH" dirty="0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59E1DD7-47A2-448D-BC7E-1358DDA231B3}"/>
              </a:ext>
            </a:extLst>
          </p:cNvPr>
          <p:cNvSpPr/>
          <p:nvPr/>
        </p:nvSpPr>
        <p:spPr>
          <a:xfrm>
            <a:off x="3189850" y="2513252"/>
            <a:ext cx="157480" cy="5799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09765FD-FBCA-463C-B4F1-4C4A68AD1D83}"/>
              </a:ext>
            </a:extLst>
          </p:cNvPr>
          <p:cNvSpPr/>
          <p:nvPr/>
        </p:nvSpPr>
        <p:spPr>
          <a:xfrm>
            <a:off x="3841140" y="2513252"/>
            <a:ext cx="157480" cy="5799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ABAEBBEA-93EF-4231-9588-7F30110F02F2}"/>
              </a:ext>
            </a:extLst>
          </p:cNvPr>
          <p:cNvSpPr/>
          <p:nvPr/>
        </p:nvSpPr>
        <p:spPr>
          <a:xfrm>
            <a:off x="5320910" y="2501028"/>
            <a:ext cx="157480" cy="5799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2B44D7A-A408-4F66-9CF0-368601332687}"/>
              </a:ext>
            </a:extLst>
          </p:cNvPr>
          <p:cNvSpPr/>
          <p:nvPr/>
        </p:nvSpPr>
        <p:spPr>
          <a:xfrm rot="5400000">
            <a:off x="5839460" y="358353"/>
            <a:ext cx="157480" cy="5799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7C4918F-25AF-489D-9628-2EC6A7040B2F}"/>
              </a:ext>
            </a:extLst>
          </p:cNvPr>
          <p:cNvSpPr/>
          <p:nvPr/>
        </p:nvSpPr>
        <p:spPr>
          <a:xfrm rot="5400000">
            <a:off x="5839460" y="970836"/>
            <a:ext cx="157480" cy="579912"/>
          </a:xfrm>
          <a:prstGeom prst="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74622105-52A5-40C2-A3D7-839E010140DA}"/>
              </a:ext>
            </a:extLst>
          </p:cNvPr>
          <p:cNvSpPr/>
          <p:nvPr/>
        </p:nvSpPr>
        <p:spPr>
          <a:xfrm rot="5400000">
            <a:off x="5839460" y="659821"/>
            <a:ext cx="157480" cy="5799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D29BD688-DB0E-4559-8475-AC354AC0D480}"/>
              </a:ext>
            </a:extLst>
          </p:cNvPr>
          <p:cNvSpPr txBox="1"/>
          <p:nvPr/>
        </p:nvSpPr>
        <p:spPr>
          <a:xfrm>
            <a:off x="6273831" y="475894"/>
            <a:ext cx="2127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Läuft/abgeschlossen</a:t>
            </a:r>
          </a:p>
          <a:p>
            <a:r>
              <a:rPr lang="de-CH" dirty="0"/>
              <a:t>Geplant</a:t>
            </a:r>
          </a:p>
          <a:p>
            <a:r>
              <a:rPr lang="de-CH" dirty="0"/>
              <a:t>Nötig</a:t>
            </a:r>
          </a:p>
        </p:txBody>
      </p:sp>
    </p:spTree>
    <p:extLst>
      <p:ext uri="{BB962C8B-B14F-4D97-AF65-F5344CB8AC3E}">
        <p14:creationId xmlns:p14="http://schemas.microsoft.com/office/powerpoint/2010/main" val="266156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wie teuer?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3CB6A0B-A50E-435B-A17C-C5BA61CE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80637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de-CH" dirty="0"/>
              <a:t>Studie </a:t>
            </a:r>
            <a:r>
              <a:rPr lang="de-CH" dirty="0" err="1"/>
              <a:t>econcept</a:t>
            </a:r>
            <a:r>
              <a:rPr lang="de-CH" dirty="0"/>
              <a:t> zur Kostenschätzung der ÖI in der Schweiz basierend auf Flächendaten von </a:t>
            </a:r>
            <a:r>
              <a:rPr lang="de-CH" dirty="0" err="1"/>
              <a:t>InfoSpecies</a:t>
            </a:r>
            <a:r>
              <a:rPr lang="de-CH" dirty="0"/>
              <a:t> (2021 à </a:t>
            </a:r>
            <a:r>
              <a:rPr lang="de-CH" dirty="0" err="1"/>
              <a:t>venir</a:t>
            </a:r>
            <a:r>
              <a:rPr lang="de-CH" dirty="0"/>
              <a:t>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26" name="Inhaltsplatzhalter 4">
            <a:extLst>
              <a:ext uri="{FF2B5EF4-FFF2-40B4-BE49-F238E27FC236}">
                <a16:creationId xmlns:a16="http://schemas.microsoft.com/office/drawing/2014/main" id="{497A7B80-7980-45EB-8532-48A01E313FA0}"/>
              </a:ext>
            </a:extLst>
          </p:cNvPr>
          <p:cNvSpPr txBox="1">
            <a:spLocks/>
          </p:cNvSpPr>
          <p:nvPr/>
        </p:nvSpPr>
        <p:spPr>
          <a:xfrm>
            <a:off x="838199" y="3037491"/>
            <a:ext cx="10891345" cy="345538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4400" b="1" dirty="0"/>
              <a:t>1. Kostenkategorien: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4400" dirty="0"/>
              <a:t>Einmalige Kosten (Erstellungskosten):</a:t>
            </a:r>
          </a:p>
          <a:p>
            <a:pPr>
              <a:buFontTx/>
              <a:buChar char="-"/>
            </a:pPr>
            <a:r>
              <a:rPr lang="de-CH" sz="4400" dirty="0"/>
              <a:t>Planung Sicherungsinstrumente</a:t>
            </a:r>
          </a:p>
          <a:p>
            <a:pPr>
              <a:buFontTx/>
              <a:buChar char="-"/>
            </a:pPr>
            <a:r>
              <a:rPr lang="de-CH" sz="4400" dirty="0"/>
              <a:t>Aufwertung und Regeneration</a:t>
            </a:r>
          </a:p>
          <a:p>
            <a:pPr>
              <a:buFontTx/>
              <a:buChar char="-"/>
            </a:pPr>
            <a:r>
              <a:rPr lang="de-CH" sz="4400" dirty="0"/>
              <a:t>Landerwerb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CH" sz="4400" dirty="0"/>
              <a:t>Laufende Kosten (Betrieb):</a:t>
            </a:r>
          </a:p>
          <a:p>
            <a:pPr>
              <a:buFontTx/>
              <a:buChar char="-"/>
            </a:pPr>
            <a:r>
              <a:rPr lang="de-CH" sz="4400" dirty="0"/>
              <a:t>Abgeltungen Nutzungsverzicht/-beschränkung</a:t>
            </a:r>
          </a:p>
          <a:p>
            <a:pPr>
              <a:buFontTx/>
              <a:buChar char="-"/>
            </a:pPr>
            <a:r>
              <a:rPr lang="de-CH" sz="4400" dirty="0"/>
              <a:t>Planung und Verträge</a:t>
            </a:r>
          </a:p>
          <a:p>
            <a:pPr>
              <a:buFontTx/>
              <a:buChar char="-"/>
            </a:pPr>
            <a:r>
              <a:rPr lang="de-CH" sz="4400" dirty="0"/>
              <a:t>Kontrolle und Verwaltung</a:t>
            </a:r>
          </a:p>
          <a:p>
            <a:pPr>
              <a:buFontTx/>
              <a:buChar char="-"/>
            </a:pPr>
            <a:r>
              <a:rPr lang="de-CH" sz="4400" dirty="0"/>
              <a:t>Pflege und Unterhalt</a:t>
            </a:r>
          </a:p>
          <a:p>
            <a:pPr>
              <a:buFontTx/>
              <a:buChar char="-"/>
            </a:pPr>
            <a:r>
              <a:rPr lang="de-CH" sz="4400" dirty="0"/>
              <a:t>Information und Öffentlichkeitsarbeit</a:t>
            </a:r>
          </a:p>
          <a:p>
            <a:pPr marL="0" indent="0">
              <a:buNone/>
            </a:pPr>
            <a:r>
              <a:rPr lang="de-CH" sz="4400" b="1" dirty="0"/>
              <a:t>2. Leistungserbringer:</a:t>
            </a:r>
          </a:p>
          <a:p>
            <a:pPr>
              <a:buFontTx/>
              <a:buChar char="-"/>
            </a:pPr>
            <a:r>
              <a:rPr lang="de-CH" sz="4400" dirty="0"/>
              <a:t>Öffentliche Hand</a:t>
            </a:r>
          </a:p>
          <a:p>
            <a:pPr>
              <a:buFontTx/>
              <a:buChar char="-"/>
            </a:pPr>
            <a:r>
              <a:rPr lang="de-CH" sz="4400" dirty="0"/>
              <a:t>Planungs- Beratungsbüros</a:t>
            </a:r>
          </a:p>
          <a:p>
            <a:pPr>
              <a:buFontTx/>
              <a:buChar char="-"/>
            </a:pPr>
            <a:r>
              <a:rPr lang="de-CH" sz="4400" dirty="0"/>
              <a:t>Landschaftspflege/Arbeit im Feld</a:t>
            </a:r>
          </a:p>
          <a:p>
            <a:pPr>
              <a:buFontTx/>
              <a:buChar char="-"/>
            </a:pPr>
            <a:r>
              <a:rPr lang="de-CH" sz="4400" dirty="0"/>
              <a:t>…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757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wer?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3CB6A0B-A50E-435B-A17C-C5BA61CE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325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de-CH" dirty="0"/>
              <a:t>Gemeinschaftswerk aller raumrelevanter Sektoralpolitiken: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Wer sind die ÖI-Teilnehmenden: </a:t>
            </a:r>
          </a:p>
          <a:p>
            <a:pPr marL="0" indent="0">
              <a:buNone/>
            </a:pPr>
            <a:r>
              <a:rPr lang="de-CH" dirty="0"/>
              <a:t>ÖI-Nutzende; </a:t>
            </a:r>
            <a:r>
              <a:rPr lang="de-CH" dirty="0" err="1"/>
              <a:t>Öi</a:t>
            </a:r>
            <a:r>
              <a:rPr lang="de-CH" dirty="0"/>
              <a:t>-Beitragende?</a:t>
            </a:r>
          </a:p>
          <a:p>
            <a:pPr marL="0" indent="0">
              <a:buNone/>
            </a:pPr>
            <a:r>
              <a:rPr lang="de-CH" dirty="0"/>
              <a:t>Wie sind sie für die ÖI zu gewinnen?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F0BDF2-1535-4EEB-BC98-9E06A471C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9280" y="5242560"/>
            <a:ext cx="1209040" cy="13919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942BB7-9D93-46A7-895A-B072A876E37F}"/>
              </a:ext>
            </a:extLst>
          </p:cNvPr>
          <p:cNvSpPr txBox="1"/>
          <p:nvPr/>
        </p:nvSpPr>
        <p:spPr>
          <a:xfrm>
            <a:off x="9469120" y="5107623"/>
            <a:ext cx="1884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raus aus der Naturschutzecke</a:t>
            </a:r>
          </a:p>
        </p:txBody>
      </p:sp>
    </p:spTree>
    <p:extLst>
      <p:ext uri="{BB962C8B-B14F-4D97-AF65-F5344CB8AC3E}">
        <p14:creationId xmlns:p14="http://schemas.microsoft.com/office/powerpoint/2010/main" val="168037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– wer?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3CB6A0B-A50E-435B-A17C-C5BA61CE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53255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de-CH" dirty="0"/>
              <a:t>Gemeinschaftswerk aller raumrelevanter Sektoralpolitiken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6F0BDF2-1535-4EEB-BC98-9E06A471C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9280" y="5242560"/>
            <a:ext cx="1209040" cy="13919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942BB7-9D93-46A7-895A-B072A876E37F}"/>
              </a:ext>
            </a:extLst>
          </p:cNvPr>
          <p:cNvSpPr txBox="1"/>
          <p:nvPr/>
        </p:nvSpPr>
        <p:spPr>
          <a:xfrm>
            <a:off x="9469120" y="5107623"/>
            <a:ext cx="1884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raus aus der Naturschutzecke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CC22ECAC-AEE3-449E-8179-BBD1F3C0CE99}"/>
              </a:ext>
            </a:extLst>
          </p:cNvPr>
          <p:cNvSpPr txBox="1">
            <a:spLocks/>
          </p:cNvSpPr>
          <p:nvPr/>
        </p:nvSpPr>
        <p:spPr>
          <a:xfrm>
            <a:off x="838200" y="2682240"/>
            <a:ext cx="10002520" cy="3596640"/>
          </a:xfrm>
          <a:prstGeom prst="rect">
            <a:avLst/>
          </a:prstGeom>
        </p:spPr>
        <p:txBody>
          <a:bodyPr vert="horz" lIns="91440" tIns="45720" rIns="91440" bIns="45720" numCol="1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dirty="0"/>
              <a:t>Gäste:</a:t>
            </a:r>
          </a:p>
          <a:p>
            <a:r>
              <a:rPr lang="de-CH" dirty="0"/>
              <a:t>Stefan Hasler, Direktor Verband Schweizer Abwasser- und Gewässerschutzfachleute (VSA)</a:t>
            </a:r>
          </a:p>
          <a:p>
            <a:r>
              <a:rPr lang="de-CH" dirty="0"/>
              <a:t>David Risi, Leiter AG Grünflächenmanagement, Verband Schweizerischer Stadtgärtnereien und Gartenbauämter (VSSG)</a:t>
            </a:r>
          </a:p>
          <a:p>
            <a:r>
              <a:rPr lang="de-CH" dirty="0"/>
              <a:t>Pascal </a:t>
            </a:r>
            <a:r>
              <a:rPr lang="de-CH" dirty="0" err="1"/>
              <a:t>Sydler</a:t>
            </a:r>
            <a:r>
              <a:rPr lang="de-CH" dirty="0"/>
              <a:t>, Fachverantwortlicher Umwelt, BLS</a:t>
            </a:r>
          </a:p>
          <a:p>
            <a:r>
              <a:rPr lang="de-CH" dirty="0"/>
              <a:t>Pascal König, </a:t>
            </a:r>
            <a:r>
              <a:rPr lang="de-CH" dirty="0" err="1"/>
              <a:t>Lanat</a:t>
            </a:r>
            <a:r>
              <a:rPr lang="de-CH" dirty="0"/>
              <a:t> Bern, Leitung Fachgruppe «Regionale Landwirtschaftliche Strategie» RLS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E43E5A-CB19-4D58-A7C7-E97FEA946A4E}"/>
              </a:ext>
            </a:extLst>
          </p:cNvPr>
          <p:cNvSpPr txBox="1"/>
          <p:nvPr/>
        </p:nvSpPr>
        <p:spPr>
          <a:xfrm>
            <a:off x="9631680" y="5107623"/>
            <a:ext cx="18846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CH" dirty="0"/>
          </a:p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78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BD7E2D4-E411-4705-A183-CE16DECE9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66161"/>
            <a:ext cx="12192000" cy="2956560"/>
          </a:xfrm>
          <a:solidFill>
            <a:srgbClr val="549208">
              <a:alpha val="30196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CH" sz="3600" b="1" dirty="0">
                <a:latin typeface="Bahnschrift" panose="020B0502040204020203" pitchFamily="34" charset="0"/>
              </a:rPr>
              <a:t>Herzlichen Dank für Ihre Teilnahme</a:t>
            </a:r>
          </a:p>
          <a:p>
            <a:r>
              <a:rPr lang="de-CH" sz="19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Kontakt:</a:t>
            </a:r>
          </a:p>
          <a:p>
            <a:r>
              <a:rPr lang="de-CH" sz="19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Lena Gubler – Co-Geschäftsstelle FG ÖI</a:t>
            </a:r>
          </a:p>
          <a:p>
            <a:r>
              <a:rPr lang="de-CH" sz="19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lena.gubler@posteo.ch, www.oekologische-infrastruktur.ch</a:t>
            </a:r>
          </a:p>
          <a:p>
            <a:endParaRPr lang="de-CH" sz="1900" b="1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DDA9A3-3F65-4322-A2FD-422A490C3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276" y="921507"/>
            <a:ext cx="8409449" cy="22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6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4BD7E2D4-E411-4705-A183-CE16DECE9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66161"/>
            <a:ext cx="12192000" cy="2956560"/>
          </a:xfrm>
          <a:solidFill>
            <a:srgbClr val="549208">
              <a:alpha val="30196"/>
            </a:srgbClr>
          </a:solidFill>
          <a:ln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de-CH" sz="3600" b="1" dirty="0">
                <a:latin typeface="Bahnschrift" panose="020B0502040204020203" pitchFamily="34" charset="0"/>
              </a:rPr>
              <a:t>Ökologische Infrastruktur ÖI – </a:t>
            </a:r>
          </a:p>
          <a:p>
            <a:r>
              <a:rPr lang="de-CH" sz="3600" b="1" dirty="0">
                <a:latin typeface="Bahnschrift" panose="020B0502040204020203" pitchFamily="34" charset="0"/>
              </a:rPr>
              <a:t>ein Sicherheitsnetz für die Biodiversität</a:t>
            </a:r>
          </a:p>
          <a:p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Deep-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Dive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-Session </a:t>
            </a:r>
            <a:r>
              <a:rPr lang="de-CH" b="1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naturkongress</a:t>
            </a:r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2021</a:t>
            </a:r>
          </a:p>
          <a:p>
            <a:r>
              <a:rPr lang="de-CH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26. Aug. 14:00-16:15</a:t>
            </a:r>
          </a:p>
          <a:p>
            <a:r>
              <a:rPr lang="de-CH" sz="19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Lena Gubler – Co-Geschäftsstelle FG ÖI</a:t>
            </a:r>
          </a:p>
          <a:p>
            <a:r>
              <a:rPr lang="de-CH" sz="19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lena.gubler@posteo.ch, www.oekologische-infrastruktur.ch</a:t>
            </a:r>
          </a:p>
          <a:p>
            <a:endParaRPr lang="de-CH" sz="1900" b="1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DDA9A3-3F65-4322-A2FD-422A490C3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276" y="921507"/>
            <a:ext cx="8409449" cy="22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8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Fachgruppe Ökologische Infrastruktur ÖI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5E14A-D579-4BD1-8FD7-5BBF23FF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CH" dirty="0"/>
              <a:t>Die Fachgruppe verfolgt das Ziel, den Aufbau der ÖI zu unterstützen, diese auch ausserhalb von Bund und Kantonen verstärkt zu verankern und für das Vorhaben ein positives Umfeld zu schaffen. </a:t>
            </a:r>
          </a:p>
          <a:p>
            <a:pPr marL="0" indent="0">
              <a:buNone/>
            </a:pPr>
            <a:r>
              <a:rPr lang="de-CH" dirty="0"/>
              <a:t>Mitglieder:</a:t>
            </a:r>
          </a:p>
          <a:p>
            <a:pPr lvl="1">
              <a:buFontTx/>
              <a:buChar char="-"/>
            </a:pPr>
            <a:r>
              <a:rPr lang="de-CH" dirty="0"/>
              <a:t>IUCN</a:t>
            </a:r>
          </a:p>
          <a:p>
            <a:pPr lvl="1">
              <a:buFontTx/>
              <a:buChar char="-"/>
            </a:pPr>
            <a:r>
              <a:rPr lang="de-CH" dirty="0"/>
              <a:t>Netzwerk Schweizer </a:t>
            </a:r>
            <a:r>
              <a:rPr lang="de-CH" dirty="0" err="1"/>
              <a:t>Pärke</a:t>
            </a:r>
            <a:endParaRPr lang="de-CH" dirty="0"/>
          </a:p>
          <a:p>
            <a:pPr lvl="1">
              <a:buFontTx/>
              <a:buChar char="-"/>
            </a:pPr>
            <a:r>
              <a:rPr lang="de-CH" dirty="0"/>
              <a:t>BirdLife Schweiz</a:t>
            </a:r>
          </a:p>
          <a:p>
            <a:pPr lvl="1">
              <a:buFontTx/>
              <a:buChar char="-"/>
            </a:pPr>
            <a:r>
              <a:rPr lang="de-CH" dirty="0"/>
              <a:t>Forum Biodiversität Schweiz</a:t>
            </a:r>
          </a:p>
          <a:p>
            <a:pPr lvl="1">
              <a:buFontTx/>
              <a:buChar char="-"/>
            </a:pPr>
            <a:r>
              <a:rPr lang="de-CH" dirty="0" err="1"/>
              <a:t>InfoSpecies</a:t>
            </a:r>
            <a:endParaRPr lang="de-CH" dirty="0"/>
          </a:p>
          <a:p>
            <a:pPr lvl="1">
              <a:buFontTx/>
              <a:buChar char="-"/>
            </a:pPr>
            <a:r>
              <a:rPr lang="de-CH" dirty="0"/>
              <a:t>Kantone (KBNL)</a:t>
            </a:r>
          </a:p>
          <a:p>
            <a:pPr lvl="1">
              <a:buFontTx/>
              <a:buChar char="-"/>
            </a:pPr>
            <a:r>
              <a:rPr lang="de-CH" dirty="0"/>
              <a:t>Pro Natura</a:t>
            </a:r>
          </a:p>
          <a:p>
            <a:pPr lvl="1">
              <a:buFontTx/>
              <a:buChar char="-"/>
            </a:pPr>
            <a:r>
              <a:rPr lang="de-CH" dirty="0"/>
              <a:t>Städtische Fachstellen für Natur- und Landschaftsschutz</a:t>
            </a:r>
          </a:p>
          <a:p>
            <a:pPr lvl="1">
              <a:buFontTx/>
              <a:buChar char="-"/>
            </a:pPr>
            <a:r>
              <a:rPr lang="de-CH" dirty="0"/>
              <a:t>Stiftung Landschaftsschutz Schweiz</a:t>
            </a:r>
          </a:p>
          <a:p>
            <a:pPr lvl="1">
              <a:buFontTx/>
              <a:buChar char="-"/>
            </a:pPr>
            <a:r>
              <a:rPr lang="de-CH" dirty="0"/>
              <a:t>WWF Schweiz</a:t>
            </a:r>
          </a:p>
          <a:p>
            <a:pPr lvl="1">
              <a:buFontTx/>
              <a:buChar char="-"/>
            </a:pPr>
            <a:r>
              <a:rPr lang="de-CH" dirty="0"/>
              <a:t>Eidg. Forschungsanstalt WSL</a:t>
            </a:r>
          </a:p>
          <a:p>
            <a:pPr lvl="1">
              <a:buFontTx/>
              <a:buChar char="-"/>
            </a:pPr>
            <a:r>
              <a:rPr lang="de-CH" dirty="0"/>
              <a:t>BAFU als ständiger Gast</a:t>
            </a:r>
          </a:p>
          <a:p>
            <a:pPr lvl="1"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5E6B28-A861-4789-B6FF-291949190E2A}"/>
              </a:ext>
            </a:extLst>
          </p:cNvPr>
          <p:cNvSpPr txBox="1"/>
          <p:nvPr/>
        </p:nvSpPr>
        <p:spPr>
          <a:xfrm>
            <a:off x="5791200" y="2702560"/>
            <a:ext cx="208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Geschäftstelle</a:t>
            </a:r>
            <a:r>
              <a:rPr lang="de-CH" dirty="0"/>
              <a:t>:</a:t>
            </a:r>
          </a:p>
          <a:p>
            <a:r>
              <a:rPr lang="de-CH" sz="2000" dirty="0"/>
              <a:t>- André </a:t>
            </a:r>
            <a:r>
              <a:rPr lang="de-CH" sz="2000" dirty="0" err="1"/>
              <a:t>Stapfer</a:t>
            </a:r>
            <a:endParaRPr lang="de-CH" sz="2000" dirty="0"/>
          </a:p>
          <a:p>
            <a:r>
              <a:rPr lang="de-CH" sz="2000" dirty="0"/>
              <a:t>- Lena Gubler</a:t>
            </a:r>
          </a:p>
        </p:txBody>
      </p:sp>
    </p:spTree>
    <p:extLst>
      <p:ext uri="{BB962C8B-B14F-4D97-AF65-F5344CB8AC3E}">
        <p14:creationId xmlns:p14="http://schemas.microsoft.com/office/powerpoint/2010/main" val="67564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2863664-5050-493F-B4BC-7E7487BC1D9B}"/>
              </a:ext>
            </a:extLst>
          </p:cNvPr>
          <p:cNvSpPr/>
          <p:nvPr/>
        </p:nvSpPr>
        <p:spPr>
          <a:xfrm>
            <a:off x="2280744" y="6082188"/>
            <a:ext cx="1681655" cy="5150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5F96E0-340A-4305-AC7D-F51DD955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55" y="5954695"/>
            <a:ext cx="8558048" cy="769992"/>
          </a:xfrm>
        </p:spPr>
        <p:txBody>
          <a:bodyPr>
            <a:normAutofit/>
          </a:bodyPr>
          <a:lstStyle/>
          <a:p>
            <a:r>
              <a:rPr lang="de-CH" sz="1900" dirty="0"/>
              <a:t>Original: 1916-19, </a:t>
            </a:r>
            <a:r>
              <a:rPr lang="de-CH" sz="1900" b="1" dirty="0"/>
              <a:t>Öl auf Leinwand</a:t>
            </a:r>
            <a:r>
              <a:rPr lang="de-CH" sz="1900" dirty="0"/>
              <a:t>, 200 x 180 cm, Fondation Beyeler, Basel.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2FF3FBB-E088-41A4-A334-62A601F18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958" y="1589818"/>
            <a:ext cx="3781027" cy="41425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72880E2-EC4B-41CA-B011-BF2784C1F3EF}"/>
              </a:ext>
            </a:extLst>
          </p:cNvPr>
          <p:cNvSpPr txBox="1"/>
          <p:nvPr/>
        </p:nvSpPr>
        <p:spPr>
          <a:xfrm>
            <a:off x="945929" y="518308"/>
            <a:ext cx="9711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"Seerosen - </a:t>
            </a:r>
            <a:r>
              <a:rPr lang="de-CH" sz="4000" b="1" dirty="0" err="1"/>
              <a:t>Nymphéas</a:t>
            </a:r>
            <a:r>
              <a:rPr lang="de-CH" sz="4000" b="1" dirty="0"/>
              <a:t>« </a:t>
            </a:r>
            <a:r>
              <a:rPr lang="de-CH" sz="4000" dirty="0"/>
              <a:t>Claude Monet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0F2A49-5A68-4488-94D5-5685E64A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- wozu?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5E14A-D579-4BD1-8FD7-5BBF23FFD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de-CH" dirty="0"/>
          </a:p>
          <a:p>
            <a:pPr>
              <a:buFontTx/>
              <a:buChar char="-"/>
            </a:pPr>
            <a:endParaRPr lang="de-CH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2236F31-CFAB-4860-B15D-186314996D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6" y="1825625"/>
            <a:ext cx="4744178" cy="47707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BEF79E9-FD7B-4F40-90D0-D6DBE4B5AD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378" y="1835116"/>
            <a:ext cx="1836000" cy="162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A2C8DED-EB60-D44A-8078-14A48367B1B6}"/>
              </a:ext>
            </a:extLst>
          </p:cNvPr>
          <p:cNvSpPr/>
          <p:nvPr/>
        </p:nvSpPr>
        <p:spPr>
          <a:xfrm>
            <a:off x="2676618" y="6561997"/>
            <a:ext cx="313807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1600" i="1" dirty="0">
                <a:solidFill>
                  <a:srgbClr val="7D7D7D"/>
                </a:solidFill>
              </a:rPr>
              <a:t>Quelle:</a:t>
            </a:r>
            <a:r>
              <a:rPr lang="de-DE" sz="1600" b="0" i="1" dirty="0">
                <a:solidFill>
                  <a:srgbClr val="7D7D7D"/>
                </a:solidFill>
              </a:rPr>
              <a:t> BAFU, BFS 2018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4B0856-0AC5-4670-9E83-5E46C6A40714}"/>
              </a:ext>
            </a:extLst>
          </p:cNvPr>
          <p:cNvSpPr txBox="1"/>
          <p:nvPr/>
        </p:nvSpPr>
        <p:spPr>
          <a:xfrm>
            <a:off x="7701280" y="1825625"/>
            <a:ext cx="402336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Ziel Bundesrat (Strategie Biodiversität Schweiz 2012):</a:t>
            </a:r>
          </a:p>
          <a:p>
            <a:endParaRPr lang="de-CH" sz="2400" dirty="0"/>
          </a:p>
          <a:p>
            <a:r>
              <a:rPr lang="de-CH" sz="2400" dirty="0"/>
              <a:t>«Zur Sicherung des Raumes für die </a:t>
            </a:r>
            <a:r>
              <a:rPr lang="de-CH" sz="2400" b="1" dirty="0"/>
              <a:t>langfristige Erhaltung der Biodiversität</a:t>
            </a:r>
            <a:r>
              <a:rPr lang="de-CH" sz="2400" dirty="0"/>
              <a:t> wird bis </a:t>
            </a:r>
            <a:r>
              <a:rPr lang="de-CH" sz="2400" b="1" dirty="0"/>
              <a:t>2020</a:t>
            </a:r>
            <a:r>
              <a:rPr lang="de-CH" sz="2400" dirty="0"/>
              <a:t> eine </a:t>
            </a:r>
            <a:r>
              <a:rPr lang="de-CH" sz="2400" b="1" dirty="0"/>
              <a:t>ökologische Infrastruktur </a:t>
            </a:r>
            <a:r>
              <a:rPr lang="de-CH" sz="2400" dirty="0"/>
              <a:t>von Schutzgebieten und Vernetzungsgebieten aufgebaut.»</a:t>
            </a:r>
          </a:p>
          <a:p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7DFDD53-BB2F-4FA0-99C1-201AD54351ED}"/>
              </a:ext>
            </a:extLst>
          </p:cNvPr>
          <p:cNvSpPr txBox="1"/>
          <p:nvPr/>
        </p:nvSpPr>
        <p:spPr>
          <a:xfrm>
            <a:off x="10498782" y="3646437"/>
            <a:ext cx="12496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2400" b="1" dirty="0">
                <a:solidFill>
                  <a:srgbClr val="FF0000"/>
                </a:solidFill>
              </a:rPr>
              <a:t>2040</a:t>
            </a:r>
          </a:p>
        </p:txBody>
      </p:sp>
    </p:spTree>
    <p:extLst>
      <p:ext uri="{BB962C8B-B14F-4D97-AF65-F5344CB8AC3E}">
        <p14:creationId xmlns:p14="http://schemas.microsoft.com/office/powerpoint/2010/main" val="53847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- was?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5E14A-D579-4BD1-8FD7-5BBF23FF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6256" y="2068300"/>
            <a:ext cx="7433036" cy="39261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CH" dirty="0"/>
              <a:t>Bewahrung, Wiederherstellung und Entwicklung eines wirksamen Netzwerks von Kern- und Vernetzungsgebieten: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in genügender Quantität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in genügender Qualität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am richtigen Ort 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untereinander verbunden 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verbindlich gesichert</a:t>
            </a:r>
          </a:p>
          <a:p>
            <a:pPr lvl="1">
              <a:spcAft>
                <a:spcPts val="600"/>
              </a:spcAft>
            </a:pPr>
            <a:r>
              <a:rPr lang="de-CH" dirty="0"/>
              <a:t>gemeinsam getragen</a:t>
            </a:r>
          </a:p>
          <a:p>
            <a:pPr>
              <a:spcAft>
                <a:spcPts val="600"/>
              </a:spcAft>
            </a:pPr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BFE84AE-1EAE-4110-89AF-D7B117CCB8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44" y="1825624"/>
            <a:ext cx="3393440" cy="1991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9F714B3-29BA-4E2D-8F55-E23D6057B1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88" y="1940491"/>
            <a:ext cx="3484880" cy="177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D833BE2-73BE-4C8C-BFE5-0C1893AE91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24" y="3241957"/>
            <a:ext cx="1574800" cy="79184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79A4A3-19A6-471D-89B7-7F6A85D2DD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558" y="1940491"/>
            <a:ext cx="1082040" cy="518863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8E22959-6896-4433-8200-8BB3785CD86B}"/>
              </a:ext>
            </a:extLst>
          </p:cNvPr>
          <p:cNvSpPr/>
          <p:nvPr/>
        </p:nvSpPr>
        <p:spPr>
          <a:xfrm>
            <a:off x="1656080" y="2515518"/>
            <a:ext cx="981984" cy="5530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8C45D9-E82F-4AAF-9025-2DA49D066907}"/>
              </a:ext>
            </a:extLst>
          </p:cNvPr>
          <p:cNvSpPr/>
          <p:nvPr/>
        </p:nvSpPr>
        <p:spPr>
          <a:xfrm>
            <a:off x="2628900" y="2743784"/>
            <a:ext cx="981984" cy="5530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b="1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FDEE80F-BE93-4FB9-BADE-07BE36B3FC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7072" y="3429000"/>
            <a:ext cx="779746" cy="11086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4607E4C-725D-4C08-93C4-210CFB70C8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33" y="4537618"/>
            <a:ext cx="3976707" cy="134690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0D80543-3768-44C5-B933-C2551C7F354D}"/>
              </a:ext>
            </a:extLst>
          </p:cNvPr>
          <p:cNvSpPr/>
          <p:nvPr/>
        </p:nvSpPr>
        <p:spPr>
          <a:xfrm rot="19780628">
            <a:off x="7469588" y="4532765"/>
            <a:ext cx="4669536" cy="1096368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Generationenbauwerk</a:t>
            </a:r>
          </a:p>
        </p:txBody>
      </p:sp>
    </p:spTree>
    <p:extLst>
      <p:ext uri="{BB962C8B-B14F-4D97-AF65-F5344CB8AC3E}">
        <p14:creationId xmlns:p14="http://schemas.microsoft.com/office/powerpoint/2010/main" val="8724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leichschenkliges Dreieck 27">
            <a:extLst>
              <a:ext uri="{FF2B5EF4-FFF2-40B4-BE49-F238E27FC236}">
                <a16:creationId xmlns:a16="http://schemas.microsoft.com/office/drawing/2014/main" id="{8F27E54B-B6C9-487E-B64E-36473DF53692}"/>
              </a:ext>
            </a:extLst>
          </p:cNvPr>
          <p:cNvSpPr/>
          <p:nvPr/>
        </p:nvSpPr>
        <p:spPr>
          <a:xfrm>
            <a:off x="9674728" y="2713164"/>
            <a:ext cx="730468" cy="598431"/>
          </a:xfrm>
          <a:prstGeom prst="triangle">
            <a:avLst/>
          </a:prstGeom>
          <a:solidFill>
            <a:srgbClr val="FFC00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CE0BA3FC-B33D-46A4-A574-3DC6C3AE5D76}"/>
              </a:ext>
            </a:extLst>
          </p:cNvPr>
          <p:cNvSpPr/>
          <p:nvPr/>
        </p:nvSpPr>
        <p:spPr>
          <a:xfrm>
            <a:off x="7406528" y="2499930"/>
            <a:ext cx="730468" cy="1325563"/>
          </a:xfrm>
          <a:prstGeom prst="triangle">
            <a:avLst/>
          </a:prstGeom>
          <a:solidFill>
            <a:srgbClr val="FFC00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BC7521B-7ADC-4CC7-A329-48977D91128C}"/>
              </a:ext>
            </a:extLst>
          </p:cNvPr>
          <p:cNvSpPr/>
          <p:nvPr/>
        </p:nvSpPr>
        <p:spPr>
          <a:xfrm>
            <a:off x="7740868" y="2679045"/>
            <a:ext cx="1082565" cy="5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0" y="322344"/>
            <a:ext cx="10515600" cy="1325563"/>
          </a:xfrm>
        </p:spPr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- wie?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FA6C09B-1323-4922-ACF1-5871A04342BB}"/>
              </a:ext>
            </a:extLst>
          </p:cNvPr>
          <p:cNvSpPr txBox="1">
            <a:spLocks/>
          </p:cNvSpPr>
          <p:nvPr/>
        </p:nvSpPr>
        <p:spPr>
          <a:xfrm>
            <a:off x="826028" y="1809836"/>
            <a:ext cx="5946247" cy="4947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400" b="1" dirty="0"/>
              <a:t>Kerngebiete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- Kerngebiete geschützt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- Flächen mit Qualität verbindlich sichern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- Ergänzungsbedarf: Neue Flächen erstellen und sichern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b="1" dirty="0"/>
              <a:t>Vernetzungsgebiete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CH" sz="2400" dirty="0"/>
              <a:t>Trittsteine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CH" sz="2400" dirty="0"/>
              <a:t>Landschaftsverbindungen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- Extensive Nutzung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- Lebensräume in erreichbarer Distanz</a:t>
            </a:r>
          </a:p>
          <a:p>
            <a:pPr>
              <a:spcAft>
                <a:spcPts val="600"/>
              </a:spcAft>
              <a:buFontTx/>
              <a:buChar char="-"/>
            </a:pPr>
            <a:endParaRPr lang="de-CH" dirty="0"/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C12504E6-BAF2-4F7C-B767-F4C44FBA82AA}"/>
              </a:ext>
            </a:extLst>
          </p:cNvPr>
          <p:cNvSpPr/>
          <p:nvPr/>
        </p:nvSpPr>
        <p:spPr>
          <a:xfrm>
            <a:off x="8450318" y="5162524"/>
            <a:ext cx="1082565" cy="5984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89FA733-C755-4AE9-83A1-F819C966B634}"/>
              </a:ext>
            </a:extLst>
          </p:cNvPr>
          <p:cNvSpPr/>
          <p:nvPr/>
        </p:nvSpPr>
        <p:spPr>
          <a:xfrm>
            <a:off x="7662041" y="2655148"/>
            <a:ext cx="620110" cy="430924"/>
          </a:xfrm>
          <a:prstGeom prst="ellips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D182304-048E-42E7-99E0-7364CF6E87E9}"/>
              </a:ext>
            </a:extLst>
          </p:cNvPr>
          <p:cNvSpPr/>
          <p:nvPr/>
        </p:nvSpPr>
        <p:spPr>
          <a:xfrm>
            <a:off x="9222828" y="5372072"/>
            <a:ext cx="620110" cy="430924"/>
          </a:xfrm>
          <a:prstGeom prst="ellips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D63019B5-9D7F-4C24-AF37-CCE05FBE478F}"/>
              </a:ext>
            </a:extLst>
          </p:cNvPr>
          <p:cNvSpPr/>
          <p:nvPr/>
        </p:nvSpPr>
        <p:spPr>
          <a:xfrm>
            <a:off x="9442176" y="2881120"/>
            <a:ext cx="400762" cy="310056"/>
          </a:xfrm>
          <a:prstGeom prst="ellips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B5DFEAB-9E48-4643-8D1D-13AF762ADE14}"/>
              </a:ext>
            </a:extLst>
          </p:cNvPr>
          <p:cNvSpPr/>
          <p:nvPr/>
        </p:nvSpPr>
        <p:spPr>
          <a:xfrm>
            <a:off x="9099861" y="4390014"/>
            <a:ext cx="191814" cy="209549"/>
          </a:xfrm>
          <a:prstGeom prst="ellips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04B492BE-81FA-4064-BBA1-F15369EE30CE}"/>
              </a:ext>
            </a:extLst>
          </p:cNvPr>
          <p:cNvSpPr/>
          <p:nvPr/>
        </p:nvSpPr>
        <p:spPr>
          <a:xfrm>
            <a:off x="10185117" y="2623455"/>
            <a:ext cx="674713" cy="4039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25F63088-9ABA-4AFB-8746-C2BA2E22D626}"/>
              </a:ext>
            </a:extLst>
          </p:cNvPr>
          <p:cNvSpPr/>
          <p:nvPr/>
        </p:nvSpPr>
        <p:spPr>
          <a:xfrm>
            <a:off x="7987869" y="4198164"/>
            <a:ext cx="588562" cy="5064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Gleichschenkliges Dreieck 26">
            <a:extLst>
              <a:ext uri="{FF2B5EF4-FFF2-40B4-BE49-F238E27FC236}">
                <a16:creationId xmlns:a16="http://schemas.microsoft.com/office/drawing/2014/main" id="{420E4B76-93AB-4CCB-9471-505C95EF5DDB}"/>
              </a:ext>
            </a:extLst>
          </p:cNvPr>
          <p:cNvSpPr/>
          <p:nvPr/>
        </p:nvSpPr>
        <p:spPr>
          <a:xfrm>
            <a:off x="9940159" y="4798957"/>
            <a:ext cx="730468" cy="1325563"/>
          </a:xfrm>
          <a:prstGeom prst="triangle">
            <a:avLst>
              <a:gd name="adj" fmla="val 15468"/>
            </a:avLst>
          </a:prstGeom>
          <a:solidFill>
            <a:srgbClr val="FFC00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8378E3AE-D87C-4550-9AAB-921EFFBAA44D}"/>
              </a:ext>
            </a:extLst>
          </p:cNvPr>
          <p:cNvSpPr/>
          <p:nvPr/>
        </p:nvSpPr>
        <p:spPr>
          <a:xfrm>
            <a:off x="5810275" y="4564093"/>
            <a:ext cx="1082565" cy="598431"/>
          </a:xfrm>
          <a:prstGeom prst="triangle">
            <a:avLst>
              <a:gd name="adj" fmla="val 54854"/>
            </a:avLst>
          </a:prstGeom>
          <a:solidFill>
            <a:srgbClr val="FFC00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4873B8E1-FB0C-42EA-82FB-65B8EECAD988}"/>
              </a:ext>
            </a:extLst>
          </p:cNvPr>
          <p:cNvSpPr/>
          <p:nvPr/>
        </p:nvSpPr>
        <p:spPr>
          <a:xfrm>
            <a:off x="6605747" y="2499930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Stern: 5 Zacken 30">
            <a:extLst>
              <a:ext uri="{FF2B5EF4-FFF2-40B4-BE49-F238E27FC236}">
                <a16:creationId xmlns:a16="http://schemas.microsoft.com/office/drawing/2014/main" id="{39AE1D0A-E015-401A-BE58-E61C6ECA709A}"/>
              </a:ext>
            </a:extLst>
          </p:cNvPr>
          <p:cNvSpPr/>
          <p:nvPr/>
        </p:nvSpPr>
        <p:spPr>
          <a:xfrm>
            <a:off x="8771248" y="3277476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Stern: 5 Zacken 31">
            <a:extLst>
              <a:ext uri="{FF2B5EF4-FFF2-40B4-BE49-F238E27FC236}">
                <a16:creationId xmlns:a16="http://schemas.microsoft.com/office/drawing/2014/main" id="{38DFD203-31C4-4525-892C-B810FFCB275A}"/>
              </a:ext>
            </a:extLst>
          </p:cNvPr>
          <p:cNvSpPr/>
          <p:nvPr/>
        </p:nvSpPr>
        <p:spPr>
          <a:xfrm>
            <a:off x="9501654" y="3354645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3" name="Stern: 5 Zacken 32">
            <a:extLst>
              <a:ext uri="{FF2B5EF4-FFF2-40B4-BE49-F238E27FC236}">
                <a16:creationId xmlns:a16="http://schemas.microsoft.com/office/drawing/2014/main" id="{C2C50496-C7D3-4E31-B04E-7CAFE3A74F65}"/>
              </a:ext>
            </a:extLst>
          </p:cNvPr>
          <p:cNvSpPr/>
          <p:nvPr/>
        </p:nvSpPr>
        <p:spPr>
          <a:xfrm>
            <a:off x="7323823" y="4904801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Stern: 5 Zacken 33">
            <a:extLst>
              <a:ext uri="{FF2B5EF4-FFF2-40B4-BE49-F238E27FC236}">
                <a16:creationId xmlns:a16="http://schemas.microsoft.com/office/drawing/2014/main" id="{BCDE4EA9-AB05-4E3A-8820-A356E880C59F}"/>
              </a:ext>
            </a:extLst>
          </p:cNvPr>
          <p:cNvSpPr/>
          <p:nvPr/>
        </p:nvSpPr>
        <p:spPr>
          <a:xfrm>
            <a:off x="10848556" y="5285991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5" name="Stern: 5 Zacken 34">
            <a:extLst>
              <a:ext uri="{FF2B5EF4-FFF2-40B4-BE49-F238E27FC236}">
                <a16:creationId xmlns:a16="http://schemas.microsoft.com/office/drawing/2014/main" id="{8BCB857E-339D-4169-888E-CFA9162D8A1B}"/>
              </a:ext>
            </a:extLst>
          </p:cNvPr>
          <p:cNvSpPr/>
          <p:nvPr/>
        </p:nvSpPr>
        <p:spPr>
          <a:xfrm>
            <a:off x="10575989" y="6211377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545AFC58-18FA-48A6-A871-2F8B238A9C56}"/>
              </a:ext>
            </a:extLst>
          </p:cNvPr>
          <p:cNvSpPr/>
          <p:nvPr/>
        </p:nvSpPr>
        <p:spPr>
          <a:xfrm>
            <a:off x="7525407" y="1961465"/>
            <a:ext cx="2270234" cy="4403835"/>
          </a:xfrm>
          <a:custGeom>
            <a:avLst/>
            <a:gdLst>
              <a:gd name="connsiteX0" fmla="*/ 0 w 2270234"/>
              <a:gd name="connsiteY0" fmla="*/ 4403835 h 4403835"/>
              <a:gd name="connsiteX1" fmla="*/ 304800 w 2270234"/>
              <a:gd name="connsiteY1" fmla="*/ 3289738 h 4403835"/>
              <a:gd name="connsiteX2" fmla="*/ 1807779 w 2270234"/>
              <a:gd name="connsiteY2" fmla="*/ 2701159 h 4403835"/>
              <a:gd name="connsiteX3" fmla="*/ 1828800 w 2270234"/>
              <a:gd name="connsiteY3" fmla="*/ 1818290 h 4403835"/>
              <a:gd name="connsiteX4" fmla="*/ 1429406 w 2270234"/>
              <a:gd name="connsiteY4" fmla="*/ 714704 h 4403835"/>
              <a:gd name="connsiteX5" fmla="*/ 2270234 w 2270234"/>
              <a:gd name="connsiteY5" fmla="*/ 0 h 4403835"/>
              <a:gd name="connsiteX6" fmla="*/ 2270234 w 2270234"/>
              <a:gd name="connsiteY6" fmla="*/ 0 h 440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0234" h="4403835">
                <a:moveTo>
                  <a:pt x="0" y="4403835"/>
                </a:moveTo>
                <a:cubicBezTo>
                  <a:pt x="1752" y="3988676"/>
                  <a:pt x="3504" y="3573517"/>
                  <a:pt x="304800" y="3289738"/>
                </a:cubicBezTo>
                <a:cubicBezTo>
                  <a:pt x="606097" y="3005959"/>
                  <a:pt x="1553779" y="2946400"/>
                  <a:pt x="1807779" y="2701159"/>
                </a:cubicBezTo>
                <a:cubicBezTo>
                  <a:pt x="2061779" y="2455918"/>
                  <a:pt x="1891862" y="2149366"/>
                  <a:pt x="1828800" y="1818290"/>
                </a:cubicBezTo>
                <a:cubicBezTo>
                  <a:pt x="1765738" y="1487214"/>
                  <a:pt x="1355834" y="1017752"/>
                  <a:pt x="1429406" y="714704"/>
                </a:cubicBezTo>
                <a:cubicBezTo>
                  <a:pt x="1502978" y="411656"/>
                  <a:pt x="2270234" y="0"/>
                  <a:pt x="2270234" y="0"/>
                </a:cubicBezTo>
                <a:lnTo>
                  <a:pt x="2270234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61420EBA-387C-4BC0-8CCA-A4FEE262D2B0}"/>
              </a:ext>
            </a:extLst>
          </p:cNvPr>
          <p:cNvSpPr/>
          <p:nvPr/>
        </p:nvSpPr>
        <p:spPr>
          <a:xfrm>
            <a:off x="9427779" y="3774579"/>
            <a:ext cx="3026979" cy="523653"/>
          </a:xfrm>
          <a:custGeom>
            <a:avLst/>
            <a:gdLst>
              <a:gd name="connsiteX0" fmla="*/ 0 w 3026979"/>
              <a:gd name="connsiteY0" fmla="*/ 267935 h 523653"/>
              <a:gd name="connsiteX1" fmla="*/ 872359 w 3026979"/>
              <a:gd name="connsiteY1" fmla="*/ 5176 h 523653"/>
              <a:gd name="connsiteX2" fmla="*/ 2459421 w 3026979"/>
              <a:gd name="connsiteY2" fmla="*/ 478142 h 523653"/>
              <a:gd name="connsiteX3" fmla="*/ 3026979 w 3026979"/>
              <a:gd name="connsiteY3" fmla="*/ 478142 h 52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6979" h="523653">
                <a:moveTo>
                  <a:pt x="0" y="267935"/>
                </a:moveTo>
                <a:cubicBezTo>
                  <a:pt x="231228" y="119038"/>
                  <a:pt x="462456" y="-29858"/>
                  <a:pt x="872359" y="5176"/>
                </a:cubicBezTo>
                <a:cubicBezTo>
                  <a:pt x="1282262" y="40210"/>
                  <a:pt x="2100318" y="399314"/>
                  <a:pt x="2459421" y="478142"/>
                </a:cubicBezTo>
                <a:cubicBezTo>
                  <a:pt x="2818524" y="556970"/>
                  <a:pt x="2922751" y="517556"/>
                  <a:pt x="3026979" y="47814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Pfeil: nach unten gekrümmt 11">
            <a:extLst>
              <a:ext uri="{FF2B5EF4-FFF2-40B4-BE49-F238E27FC236}">
                <a16:creationId xmlns:a16="http://schemas.microsoft.com/office/drawing/2014/main" id="{7BD86A04-8321-4F87-A158-8AC292E074DE}"/>
              </a:ext>
            </a:extLst>
          </p:cNvPr>
          <p:cNvSpPr/>
          <p:nvPr/>
        </p:nvSpPr>
        <p:spPr>
          <a:xfrm>
            <a:off x="8823433" y="2760701"/>
            <a:ext cx="632567" cy="402010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41" name="Pfeil: nach unten gekrümmt 40">
            <a:extLst>
              <a:ext uri="{FF2B5EF4-FFF2-40B4-BE49-F238E27FC236}">
                <a16:creationId xmlns:a16="http://schemas.microsoft.com/office/drawing/2014/main" id="{6486CEA9-E360-47D4-BD05-77DF1F40A688}"/>
              </a:ext>
            </a:extLst>
          </p:cNvPr>
          <p:cNvSpPr/>
          <p:nvPr/>
        </p:nvSpPr>
        <p:spPr>
          <a:xfrm>
            <a:off x="7705876" y="4770924"/>
            <a:ext cx="632567" cy="402010"/>
          </a:xfrm>
          <a:prstGeom prst="curvedDownArrow">
            <a:avLst>
              <a:gd name="adj1" fmla="val 34771"/>
              <a:gd name="adj2" fmla="val 55420"/>
              <a:gd name="adj3" fmla="val 5114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CD241BAD-8CB1-4AA2-994C-22DD7A45D6B2}"/>
              </a:ext>
            </a:extLst>
          </p:cNvPr>
          <p:cNvSpPr/>
          <p:nvPr/>
        </p:nvSpPr>
        <p:spPr>
          <a:xfrm>
            <a:off x="6043448" y="2886376"/>
            <a:ext cx="1975731" cy="1934761"/>
          </a:xfrm>
          <a:custGeom>
            <a:avLst/>
            <a:gdLst>
              <a:gd name="connsiteX0" fmla="*/ 283779 w 1975731"/>
              <a:gd name="connsiteY0" fmla="*/ 0 h 1934761"/>
              <a:gd name="connsiteX1" fmla="*/ 924910 w 1975731"/>
              <a:gd name="connsiteY1" fmla="*/ 536027 h 1934761"/>
              <a:gd name="connsiteX2" fmla="*/ 1902372 w 1975731"/>
              <a:gd name="connsiteY2" fmla="*/ 1093076 h 1934761"/>
              <a:gd name="connsiteX3" fmla="*/ 1692165 w 1975731"/>
              <a:gd name="connsiteY3" fmla="*/ 1923393 h 1934761"/>
              <a:gd name="connsiteX4" fmla="*/ 0 w 1975731"/>
              <a:gd name="connsiteY4" fmla="*/ 1597572 h 1934761"/>
              <a:gd name="connsiteX5" fmla="*/ 0 w 1975731"/>
              <a:gd name="connsiteY5" fmla="*/ 1597572 h 1934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731" h="1934761">
                <a:moveTo>
                  <a:pt x="283779" y="0"/>
                </a:moveTo>
                <a:cubicBezTo>
                  <a:pt x="469462" y="176924"/>
                  <a:pt x="655145" y="353848"/>
                  <a:pt x="924910" y="536027"/>
                </a:cubicBezTo>
                <a:cubicBezTo>
                  <a:pt x="1194676" y="718206"/>
                  <a:pt x="1774496" y="861848"/>
                  <a:pt x="1902372" y="1093076"/>
                </a:cubicBezTo>
                <a:cubicBezTo>
                  <a:pt x="2030248" y="1324304"/>
                  <a:pt x="2009227" y="1839310"/>
                  <a:pt x="1692165" y="1923393"/>
                </a:cubicBezTo>
                <a:cubicBezTo>
                  <a:pt x="1375103" y="2007476"/>
                  <a:pt x="0" y="1597572"/>
                  <a:pt x="0" y="1597572"/>
                </a:cubicBezTo>
                <a:lnTo>
                  <a:pt x="0" y="1597572"/>
                </a:ln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1561870F-5717-4A15-9807-99407B7D436D}"/>
              </a:ext>
            </a:extLst>
          </p:cNvPr>
          <p:cNvSpPr/>
          <p:nvPr/>
        </p:nvSpPr>
        <p:spPr>
          <a:xfrm>
            <a:off x="5854262" y="5244428"/>
            <a:ext cx="4487917" cy="1541286"/>
          </a:xfrm>
          <a:custGeom>
            <a:avLst/>
            <a:gdLst>
              <a:gd name="connsiteX0" fmla="*/ 0 w 4487917"/>
              <a:gd name="connsiteY0" fmla="*/ 668927 h 1541286"/>
              <a:gd name="connsiteX1" fmla="*/ 1408386 w 4487917"/>
              <a:gd name="connsiteY1" fmla="*/ 80348 h 1541286"/>
              <a:gd name="connsiteX2" fmla="*/ 2396358 w 4487917"/>
              <a:gd name="connsiteY2" fmla="*/ 69837 h 1541286"/>
              <a:gd name="connsiteX3" fmla="*/ 3867807 w 4487917"/>
              <a:gd name="connsiteY3" fmla="*/ 679437 h 1541286"/>
              <a:gd name="connsiteX4" fmla="*/ 4487917 w 4487917"/>
              <a:gd name="connsiteY4" fmla="*/ 1541286 h 15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7917" h="1541286">
                <a:moveTo>
                  <a:pt x="0" y="668927"/>
                </a:moveTo>
                <a:cubicBezTo>
                  <a:pt x="504496" y="424561"/>
                  <a:pt x="1008993" y="180196"/>
                  <a:pt x="1408386" y="80348"/>
                </a:cubicBezTo>
                <a:cubicBezTo>
                  <a:pt x="1807779" y="-19500"/>
                  <a:pt x="1986455" y="-30011"/>
                  <a:pt x="2396358" y="69837"/>
                </a:cubicBezTo>
                <a:cubicBezTo>
                  <a:pt x="2806261" y="169685"/>
                  <a:pt x="3519214" y="434196"/>
                  <a:pt x="3867807" y="679437"/>
                </a:cubicBezTo>
                <a:cubicBezTo>
                  <a:pt x="4216400" y="924678"/>
                  <a:pt x="4352158" y="1232982"/>
                  <a:pt x="4487917" y="1541286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ACD9C41-98B8-478A-929C-CD884FDC3967}"/>
              </a:ext>
            </a:extLst>
          </p:cNvPr>
          <p:cNvSpPr/>
          <p:nvPr/>
        </p:nvSpPr>
        <p:spPr>
          <a:xfrm>
            <a:off x="9582049" y="2318817"/>
            <a:ext cx="2431275" cy="4298731"/>
          </a:xfrm>
          <a:custGeom>
            <a:avLst/>
            <a:gdLst>
              <a:gd name="connsiteX0" fmla="*/ 1674530 w 2431275"/>
              <a:gd name="connsiteY0" fmla="*/ 4298731 h 4298731"/>
              <a:gd name="connsiteX1" fmla="*/ 907275 w 2431275"/>
              <a:gd name="connsiteY1" fmla="*/ 3142593 h 4298731"/>
              <a:gd name="connsiteX2" fmla="*/ 24406 w 2431275"/>
              <a:gd name="connsiteY2" fmla="*/ 1870841 h 4298731"/>
              <a:gd name="connsiteX3" fmla="*/ 444820 w 2431275"/>
              <a:gd name="connsiteY3" fmla="*/ 1114097 h 4298731"/>
              <a:gd name="connsiteX4" fmla="*/ 2431275 w 2431275"/>
              <a:gd name="connsiteY4" fmla="*/ 0 h 429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1275" h="4298731">
                <a:moveTo>
                  <a:pt x="1674530" y="4298731"/>
                </a:moveTo>
                <a:cubicBezTo>
                  <a:pt x="1428413" y="3922986"/>
                  <a:pt x="1182296" y="3547241"/>
                  <a:pt x="907275" y="3142593"/>
                </a:cubicBezTo>
                <a:cubicBezTo>
                  <a:pt x="632254" y="2737945"/>
                  <a:pt x="101482" y="2208924"/>
                  <a:pt x="24406" y="1870841"/>
                </a:cubicBezTo>
                <a:cubicBezTo>
                  <a:pt x="-52670" y="1532758"/>
                  <a:pt x="43675" y="1425904"/>
                  <a:pt x="444820" y="1114097"/>
                </a:cubicBezTo>
                <a:cubicBezTo>
                  <a:pt x="845965" y="802290"/>
                  <a:pt x="1638620" y="401145"/>
                  <a:pt x="2431275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BAF8AB98-085E-43FD-A3B5-F1294DC33EF7}"/>
              </a:ext>
            </a:extLst>
          </p:cNvPr>
          <p:cNvSpPr/>
          <p:nvPr/>
        </p:nvSpPr>
        <p:spPr>
          <a:xfrm>
            <a:off x="6852744" y="1845852"/>
            <a:ext cx="3783725" cy="1020814"/>
          </a:xfrm>
          <a:custGeom>
            <a:avLst/>
            <a:gdLst>
              <a:gd name="connsiteX0" fmla="*/ 3783725 w 3783725"/>
              <a:gd name="connsiteY0" fmla="*/ 94593 h 1020814"/>
              <a:gd name="connsiteX1" fmla="*/ 2848304 w 3783725"/>
              <a:gd name="connsiteY1" fmla="*/ 998482 h 1020814"/>
              <a:gd name="connsiteX2" fmla="*/ 1324304 w 3783725"/>
              <a:gd name="connsiteY2" fmla="*/ 683172 h 1020814"/>
              <a:gd name="connsiteX3" fmla="*/ 0 w 3783725"/>
              <a:gd name="connsiteY3" fmla="*/ 0 h 10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725" h="1020814">
                <a:moveTo>
                  <a:pt x="3783725" y="94593"/>
                </a:moveTo>
                <a:cubicBezTo>
                  <a:pt x="3520966" y="497489"/>
                  <a:pt x="3258207" y="900386"/>
                  <a:pt x="2848304" y="998482"/>
                </a:cubicBezTo>
                <a:cubicBezTo>
                  <a:pt x="2438401" y="1096578"/>
                  <a:pt x="1799021" y="849586"/>
                  <a:pt x="1324304" y="683172"/>
                </a:cubicBezTo>
                <a:cubicBezTo>
                  <a:pt x="849587" y="516758"/>
                  <a:pt x="424793" y="258379"/>
                  <a:pt x="0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6" name="Stern: 5 Zacken 45">
            <a:extLst>
              <a:ext uri="{FF2B5EF4-FFF2-40B4-BE49-F238E27FC236}">
                <a16:creationId xmlns:a16="http://schemas.microsoft.com/office/drawing/2014/main" id="{A56C9265-0E1A-44D9-B3EA-D80D220EC580}"/>
              </a:ext>
            </a:extLst>
          </p:cNvPr>
          <p:cNvSpPr/>
          <p:nvPr/>
        </p:nvSpPr>
        <p:spPr>
          <a:xfrm>
            <a:off x="8282150" y="1972473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2C7D52C0-6C2B-406A-951A-76CE885A1742}"/>
              </a:ext>
            </a:extLst>
          </p:cNvPr>
          <p:cNvSpPr/>
          <p:nvPr/>
        </p:nvSpPr>
        <p:spPr>
          <a:xfrm>
            <a:off x="279491" y="2306978"/>
            <a:ext cx="383979" cy="312793"/>
          </a:xfrm>
          <a:prstGeom prst="ellipse">
            <a:avLst/>
          </a:prstGeom>
          <a:solidFill>
            <a:srgbClr val="92D05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86823C72-8CF5-4E1A-A122-3E24BA12F6AC}"/>
              </a:ext>
            </a:extLst>
          </p:cNvPr>
          <p:cNvSpPr/>
          <p:nvPr/>
        </p:nvSpPr>
        <p:spPr>
          <a:xfrm>
            <a:off x="291860" y="2888061"/>
            <a:ext cx="383979" cy="3245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9" name="Gleichschenkliges Dreieck 48">
            <a:extLst>
              <a:ext uri="{FF2B5EF4-FFF2-40B4-BE49-F238E27FC236}">
                <a16:creationId xmlns:a16="http://schemas.microsoft.com/office/drawing/2014/main" id="{04653B4B-E4E4-4893-A554-994FA68E592E}"/>
              </a:ext>
            </a:extLst>
          </p:cNvPr>
          <p:cNvSpPr/>
          <p:nvPr/>
        </p:nvSpPr>
        <p:spPr>
          <a:xfrm>
            <a:off x="262430" y="3369974"/>
            <a:ext cx="383979" cy="365861"/>
          </a:xfrm>
          <a:prstGeom prst="triangle">
            <a:avLst/>
          </a:prstGeom>
          <a:solidFill>
            <a:srgbClr val="FFC000"/>
          </a:solidFill>
          <a:ln>
            <a:solidFill>
              <a:srgbClr val="5492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0" name="Stern: 5 Zacken 49">
            <a:extLst>
              <a:ext uri="{FF2B5EF4-FFF2-40B4-BE49-F238E27FC236}">
                <a16:creationId xmlns:a16="http://schemas.microsoft.com/office/drawing/2014/main" id="{4F18AF79-EDE9-4497-A511-5E68096DCA10}"/>
              </a:ext>
            </a:extLst>
          </p:cNvPr>
          <p:cNvSpPr/>
          <p:nvPr/>
        </p:nvSpPr>
        <p:spPr>
          <a:xfrm>
            <a:off x="296579" y="4657697"/>
            <a:ext cx="346147" cy="38119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1" name="Pfeil: nach unten gekrümmt 50">
            <a:extLst>
              <a:ext uri="{FF2B5EF4-FFF2-40B4-BE49-F238E27FC236}">
                <a16:creationId xmlns:a16="http://schemas.microsoft.com/office/drawing/2014/main" id="{7FFE3E40-41A7-4B50-9090-B662FF439A7E}"/>
              </a:ext>
            </a:extLst>
          </p:cNvPr>
          <p:cNvSpPr/>
          <p:nvPr/>
        </p:nvSpPr>
        <p:spPr>
          <a:xfrm>
            <a:off x="281345" y="5183389"/>
            <a:ext cx="346147" cy="205204"/>
          </a:xfrm>
          <a:prstGeom prst="curvedDownArrow">
            <a:avLst>
              <a:gd name="adj1" fmla="val 34771"/>
              <a:gd name="adj2" fmla="val 55420"/>
              <a:gd name="adj3" fmla="val 5114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4443FFD3-57DB-47F5-ADDF-9F517FF16FC9}"/>
              </a:ext>
            </a:extLst>
          </p:cNvPr>
          <p:cNvSpPr/>
          <p:nvPr/>
        </p:nvSpPr>
        <p:spPr>
          <a:xfrm>
            <a:off x="294116" y="5563502"/>
            <a:ext cx="189733" cy="357352"/>
          </a:xfrm>
          <a:custGeom>
            <a:avLst/>
            <a:gdLst>
              <a:gd name="connsiteX0" fmla="*/ 42144 w 189733"/>
              <a:gd name="connsiteY0" fmla="*/ 357352 h 357352"/>
              <a:gd name="connsiteX1" fmla="*/ 189289 w 189733"/>
              <a:gd name="connsiteY1" fmla="*/ 157655 h 357352"/>
              <a:gd name="connsiteX2" fmla="*/ 103 w 189733"/>
              <a:gd name="connsiteY2" fmla="*/ 63062 h 357352"/>
              <a:gd name="connsiteX3" fmla="*/ 168268 w 189733"/>
              <a:gd name="connsiteY3" fmla="*/ 0 h 35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33" h="357352">
                <a:moveTo>
                  <a:pt x="42144" y="357352"/>
                </a:moveTo>
                <a:cubicBezTo>
                  <a:pt x="119220" y="282027"/>
                  <a:pt x="196296" y="206703"/>
                  <a:pt x="189289" y="157655"/>
                </a:cubicBezTo>
                <a:cubicBezTo>
                  <a:pt x="182282" y="108607"/>
                  <a:pt x="3606" y="89338"/>
                  <a:pt x="103" y="63062"/>
                </a:cubicBezTo>
                <a:cubicBezTo>
                  <a:pt x="-3400" y="36786"/>
                  <a:pt x="82434" y="18393"/>
                  <a:pt x="168268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2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5" grpId="0" animBg="1"/>
      <p:bldP spid="22" grpId="0" animBg="1"/>
      <p:bldP spid="3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7" grpId="0" animBg="1"/>
      <p:bldP spid="29" grpId="0" animBg="1"/>
      <p:bldP spid="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2" grpId="0" animBg="1"/>
      <p:bldP spid="41" grpId="0" animBg="1"/>
      <p:bldP spid="14" grpId="0" animBg="1"/>
      <p:bldP spid="15" grpId="0" animBg="1"/>
      <p:bldP spid="16" grpId="0" animBg="1"/>
      <p:bldP spid="21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- wieviel?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089AAD8-6BCE-4945-A723-73905F73B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1387" y="3430710"/>
            <a:ext cx="1860759" cy="189484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615022E-6F3A-49BA-8E22-93305A8C92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8679" y="2880166"/>
            <a:ext cx="1401616" cy="14192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F4AC8C-A618-4DD5-96B9-82B0BE83AE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7317" y="4601347"/>
            <a:ext cx="1977573" cy="196763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FA6C09B-1323-4922-ACF1-5871A04342B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8908776" cy="4947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dirty="0"/>
              <a:t>Wissenschaftliche Grundlagen: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CH" b="1" dirty="0"/>
              <a:t>30 % der Landesfläche </a:t>
            </a:r>
            <a:r>
              <a:rPr lang="de-CH" dirty="0"/>
              <a:t>(Forum Biodiversität Schweiz 2013)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CH" dirty="0"/>
              <a:t>Studie </a:t>
            </a:r>
            <a:r>
              <a:rPr lang="de-CH" dirty="0" err="1"/>
              <a:t>InfoSpecies+Vogelwarte</a:t>
            </a:r>
            <a:r>
              <a:rPr lang="de-CH" dirty="0"/>
              <a:t> 2021 ermittelt Flächenbedarf für </a:t>
            </a:r>
            <a:r>
              <a:rPr lang="de-CH" b="1" dirty="0"/>
              <a:t>26 Gilden</a:t>
            </a:r>
            <a:r>
              <a:rPr lang="de-CH" dirty="0"/>
              <a:t>: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dirty="0"/>
              <a:t>Beispiel Feuchtlebensräume: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(Hoch- und Flachmoore, Nasswiesen,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Kleine Stillgewässer, Auenwälder)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- </a:t>
            </a:r>
            <a:r>
              <a:rPr lang="de-CH" sz="2200" b="1" dirty="0"/>
              <a:t>Beobachtete Qualität</a:t>
            </a:r>
            <a:r>
              <a:rPr lang="de-CH" sz="2200" dirty="0"/>
              <a:t>: 70’000 ha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- </a:t>
            </a:r>
            <a:r>
              <a:rPr lang="de-CH" sz="2200" b="1" dirty="0"/>
              <a:t>Ergänzungsbedarf</a:t>
            </a:r>
            <a:r>
              <a:rPr lang="de-CH" sz="2200" dirty="0"/>
              <a:t>: 85-90’000 ha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-&gt; </a:t>
            </a:r>
            <a:r>
              <a:rPr lang="de-CH" sz="2200" b="1" dirty="0"/>
              <a:t>minimaler Flächenbedarf</a:t>
            </a:r>
            <a:r>
              <a:rPr lang="de-CH" sz="2200" dirty="0"/>
              <a:t>: 3,5-4 % der Landesfläche 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de-CH" sz="2200" dirty="0"/>
              <a:t>Nationale Inventare Feuchtlebensräume heute: 1,7 % der Landesfläche</a:t>
            </a:r>
          </a:p>
          <a:p>
            <a:pPr marL="0" indent="0">
              <a:spcAft>
                <a:spcPts val="600"/>
              </a:spcAft>
              <a:buNone/>
            </a:pPr>
            <a:endParaRPr lang="de-CH" sz="2400" dirty="0"/>
          </a:p>
          <a:p>
            <a:pPr>
              <a:spcAft>
                <a:spcPts val="600"/>
              </a:spcAft>
              <a:buFontTx/>
              <a:buChar char="-"/>
            </a:pPr>
            <a:endParaRPr lang="de-CH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E215DDE-0ADE-4009-AFB9-964DFA2ED2CB}"/>
              </a:ext>
            </a:extLst>
          </p:cNvPr>
          <p:cNvSpPr/>
          <p:nvPr/>
        </p:nvSpPr>
        <p:spPr>
          <a:xfrm>
            <a:off x="8894397" y="6568983"/>
            <a:ext cx="313807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de-DE" sz="1600" i="1" dirty="0">
                <a:solidFill>
                  <a:srgbClr val="7D7D7D"/>
                </a:solidFill>
              </a:rPr>
              <a:t>Quelle:</a:t>
            </a:r>
            <a:r>
              <a:rPr lang="de-DE" sz="1600" b="0" i="1" dirty="0">
                <a:solidFill>
                  <a:srgbClr val="7D7D7D"/>
                </a:solidFill>
              </a:rPr>
              <a:t> Forum Biodiversität 2013</a:t>
            </a:r>
          </a:p>
        </p:txBody>
      </p:sp>
    </p:spTree>
    <p:extLst>
      <p:ext uri="{BB962C8B-B14F-4D97-AF65-F5344CB8AC3E}">
        <p14:creationId xmlns:p14="http://schemas.microsoft.com/office/powerpoint/2010/main" val="1279439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7E971-0AAE-40E6-B4E0-0608781F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600" b="1" dirty="0">
                <a:solidFill>
                  <a:srgbClr val="549208"/>
                </a:solidFill>
                <a:latin typeface="Bahnschrift SemiBold" panose="020B0502040204020203" pitchFamily="34" charset="0"/>
              </a:rPr>
              <a:t>ÖI - wieviel?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41A6E80-07A9-4FAE-98E3-F775A70F96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6976" y="84842"/>
            <a:ext cx="2445023" cy="1605846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FA6C09B-1323-4922-ACF1-5871A04342BB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8908776" cy="494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Wissenschaftliche Grundlagen: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CH" sz="2400" dirty="0"/>
              <a:t>Studie </a:t>
            </a:r>
            <a:r>
              <a:rPr lang="de-CH" sz="2400" dirty="0" err="1"/>
              <a:t>InfoSpecies</a:t>
            </a:r>
            <a:r>
              <a:rPr lang="de-CH" sz="2400" dirty="0"/>
              <a:t> 2021 </a:t>
            </a:r>
            <a:r>
              <a:rPr lang="de-CH" sz="2400" b="1" dirty="0"/>
              <a:t>26 Gilden</a:t>
            </a:r>
            <a:r>
              <a:rPr lang="de-CH" sz="2400" dirty="0"/>
              <a:t>:</a:t>
            </a:r>
          </a:p>
          <a:p>
            <a:pPr marL="0" indent="0">
              <a:spcAft>
                <a:spcPts val="600"/>
              </a:spcAft>
              <a:buNone/>
            </a:pPr>
            <a:endParaRPr lang="de-CH" sz="2400" dirty="0"/>
          </a:p>
          <a:p>
            <a:pPr>
              <a:spcAft>
                <a:spcPts val="600"/>
              </a:spcAft>
              <a:buFontTx/>
              <a:buChar char="-"/>
            </a:pP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79889F-DC49-46AF-8F0E-3301DC6C9B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6240" y="1365713"/>
            <a:ext cx="4951456" cy="54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Microsoft Office PowerPoint</Application>
  <PresentationFormat>Breitbild</PresentationFormat>
  <Paragraphs>202</Paragraphs>
  <Slides>16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Bahnschrift</vt:lpstr>
      <vt:lpstr>Bahnschrift SemiBold</vt:lpstr>
      <vt:lpstr>Calibri</vt:lpstr>
      <vt:lpstr>Calibri Light</vt:lpstr>
      <vt:lpstr>Office</vt:lpstr>
      <vt:lpstr>Acrobat Document</vt:lpstr>
      <vt:lpstr>PowerPoint-Präsentation</vt:lpstr>
      <vt:lpstr>PowerPoint-Präsentation</vt:lpstr>
      <vt:lpstr>Fachgruppe Ökologische Infrastruktur ÖI</vt:lpstr>
      <vt:lpstr>Original: 1916-19, Öl auf Leinwand, 200 x 180 cm, Fondation Beyeler, Basel. </vt:lpstr>
      <vt:lpstr>ÖI - wozu?</vt:lpstr>
      <vt:lpstr>ÖI - was?</vt:lpstr>
      <vt:lpstr>ÖI - wie?</vt:lpstr>
      <vt:lpstr>ÖI - wieviel?</vt:lpstr>
      <vt:lpstr>ÖI - wieviel?</vt:lpstr>
      <vt:lpstr>ÖI – wie gut?</vt:lpstr>
      <vt:lpstr>ÖI – wie sicher?</vt:lpstr>
      <vt:lpstr>ÖI – wann?</vt:lpstr>
      <vt:lpstr>ÖI – wie teuer?</vt:lpstr>
      <vt:lpstr>ÖI – wer?</vt:lpstr>
      <vt:lpstr>ÖI – wer?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Lena Gubler</dc:creator>
  <cp:lastModifiedBy>Lena Gubler</cp:lastModifiedBy>
  <cp:revision>78</cp:revision>
  <dcterms:created xsi:type="dcterms:W3CDTF">2021-08-17T09:08:54Z</dcterms:created>
  <dcterms:modified xsi:type="dcterms:W3CDTF">2022-08-25T12:11:06Z</dcterms:modified>
</cp:coreProperties>
</file>